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50" r:id="rId2"/>
    <p:sldId id="338" r:id="rId3"/>
    <p:sldId id="346" r:id="rId4"/>
    <p:sldId id="347" r:id="rId5"/>
    <p:sldId id="348" r:id="rId6"/>
    <p:sldId id="349" r:id="rId7"/>
    <p:sldId id="351" r:id="rId8"/>
    <p:sldId id="352" r:id="rId9"/>
    <p:sldId id="353" r:id="rId10"/>
    <p:sldId id="354" r:id="rId11"/>
    <p:sldId id="355" r:id="rId12"/>
    <p:sldId id="356" r:id="rId13"/>
    <p:sldId id="357" r:id="rId14"/>
  </p:sldIdLst>
  <p:sldSz cx="10972800" cy="6172200"/>
  <p:notesSz cx="6858000" cy="9144000"/>
  <p:defaultTextStyle>
    <a:defPPr>
      <a:defRPr lang="en-US"/>
    </a:defPPr>
    <a:lvl1pPr marL="0" algn="l" defTabSz="489744" rtl="0" eaLnBrk="1" latinLnBrk="0" hangingPunct="1">
      <a:defRPr sz="2000" kern="1200">
        <a:solidFill>
          <a:schemeClr val="tx1"/>
        </a:solidFill>
        <a:latin typeface="+mn-lt"/>
        <a:ea typeface="+mn-ea"/>
        <a:cs typeface="+mn-cs"/>
      </a:defRPr>
    </a:lvl1pPr>
    <a:lvl2pPr marL="489744" algn="l" defTabSz="489744" rtl="0" eaLnBrk="1" latinLnBrk="0" hangingPunct="1">
      <a:defRPr sz="2000" kern="1200">
        <a:solidFill>
          <a:schemeClr val="tx1"/>
        </a:solidFill>
        <a:latin typeface="+mn-lt"/>
        <a:ea typeface="+mn-ea"/>
        <a:cs typeface="+mn-cs"/>
      </a:defRPr>
    </a:lvl2pPr>
    <a:lvl3pPr marL="979490" algn="l" defTabSz="489744" rtl="0" eaLnBrk="1" latinLnBrk="0" hangingPunct="1">
      <a:defRPr sz="2000" kern="1200">
        <a:solidFill>
          <a:schemeClr val="tx1"/>
        </a:solidFill>
        <a:latin typeface="+mn-lt"/>
        <a:ea typeface="+mn-ea"/>
        <a:cs typeface="+mn-cs"/>
      </a:defRPr>
    </a:lvl3pPr>
    <a:lvl4pPr marL="1469234" algn="l" defTabSz="489744" rtl="0" eaLnBrk="1" latinLnBrk="0" hangingPunct="1">
      <a:defRPr sz="2000" kern="1200">
        <a:solidFill>
          <a:schemeClr val="tx1"/>
        </a:solidFill>
        <a:latin typeface="+mn-lt"/>
        <a:ea typeface="+mn-ea"/>
        <a:cs typeface="+mn-cs"/>
      </a:defRPr>
    </a:lvl4pPr>
    <a:lvl5pPr marL="1958978" algn="l" defTabSz="489744" rtl="0" eaLnBrk="1" latinLnBrk="0" hangingPunct="1">
      <a:defRPr sz="2000" kern="1200">
        <a:solidFill>
          <a:schemeClr val="tx1"/>
        </a:solidFill>
        <a:latin typeface="+mn-lt"/>
        <a:ea typeface="+mn-ea"/>
        <a:cs typeface="+mn-cs"/>
      </a:defRPr>
    </a:lvl5pPr>
    <a:lvl6pPr marL="2448722" algn="l" defTabSz="489744" rtl="0" eaLnBrk="1" latinLnBrk="0" hangingPunct="1">
      <a:defRPr sz="2000" kern="1200">
        <a:solidFill>
          <a:schemeClr val="tx1"/>
        </a:solidFill>
        <a:latin typeface="+mn-lt"/>
        <a:ea typeface="+mn-ea"/>
        <a:cs typeface="+mn-cs"/>
      </a:defRPr>
    </a:lvl6pPr>
    <a:lvl7pPr marL="2938468" algn="l" defTabSz="489744" rtl="0" eaLnBrk="1" latinLnBrk="0" hangingPunct="1">
      <a:defRPr sz="2000" kern="1200">
        <a:solidFill>
          <a:schemeClr val="tx1"/>
        </a:solidFill>
        <a:latin typeface="+mn-lt"/>
        <a:ea typeface="+mn-ea"/>
        <a:cs typeface="+mn-cs"/>
      </a:defRPr>
    </a:lvl7pPr>
    <a:lvl8pPr marL="3428211" algn="l" defTabSz="489744" rtl="0" eaLnBrk="1" latinLnBrk="0" hangingPunct="1">
      <a:defRPr sz="2000" kern="1200">
        <a:solidFill>
          <a:schemeClr val="tx1"/>
        </a:solidFill>
        <a:latin typeface="+mn-lt"/>
        <a:ea typeface="+mn-ea"/>
        <a:cs typeface="+mn-cs"/>
      </a:defRPr>
    </a:lvl8pPr>
    <a:lvl9pPr marL="3917956" algn="l" defTabSz="489744" rtl="0" eaLnBrk="1" latinLnBrk="0" hangingPunct="1">
      <a:defRPr sz="20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Fradin" initials="DF" lastIdx="9" clrIdx="0"/>
  <p:cmAuthor id="1" name="Mike Gospe" initials="MG"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3CC00"/>
    <a:srgbClr val="CBCEFF"/>
    <a:srgbClr val="8B8DF2"/>
    <a:srgbClr val="7363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9" autoAdjust="0"/>
    <p:restoredTop sz="54710" autoAdjust="0"/>
  </p:normalViewPr>
  <p:slideViewPr>
    <p:cSldViewPr snapToGrid="0">
      <p:cViewPr varScale="1">
        <p:scale>
          <a:sx n="57" d="100"/>
          <a:sy n="57" d="100"/>
        </p:scale>
        <p:origin x="-1960" y="-112"/>
      </p:cViewPr>
      <p:guideLst>
        <p:guide orient="horz" pos="1945"/>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notesViewPr>
    <p:cSldViewPr snapToGrid="0" snapToObjects="1">
      <p:cViewPr varScale="1">
        <p:scale>
          <a:sx n="120" d="100"/>
          <a:sy n="120" d="100"/>
        </p:scale>
        <p:origin x="-46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CC0D5D-0BCC-9C45-B29F-A7D1A4500322}" type="datetimeFigureOut">
              <a:rPr lang="en-US" smtClean="0"/>
              <a:pPr/>
              <a:t>2/8/16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E49C0-2E4C-F146-B3F8-C29805B77CE6}" type="slidenum">
              <a:rPr lang="en-US" smtClean="0"/>
              <a:pPr/>
              <a:t>‹#›</a:t>
            </a:fld>
            <a:endParaRPr lang="en-US" dirty="0"/>
          </a:p>
        </p:txBody>
      </p:sp>
    </p:spTree>
    <p:extLst>
      <p:ext uri="{BB962C8B-B14F-4D97-AF65-F5344CB8AC3E}">
        <p14:creationId xmlns:p14="http://schemas.microsoft.com/office/powerpoint/2010/main" val="35140758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57F53-E3AC-A440-B4BC-71C83FF484DA}" type="datetimeFigureOut">
              <a:rPr lang="en-US" smtClean="0"/>
              <a:pPr/>
              <a:t>2/8/16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AF2F6-2AA6-D44A-885A-7762E1E3F7E3}" type="slidenum">
              <a:rPr lang="en-US" smtClean="0"/>
              <a:pPr/>
              <a:t>‹#›</a:t>
            </a:fld>
            <a:endParaRPr lang="en-US" dirty="0"/>
          </a:p>
        </p:txBody>
      </p:sp>
    </p:spTree>
    <p:extLst>
      <p:ext uri="{BB962C8B-B14F-4D97-AF65-F5344CB8AC3E}">
        <p14:creationId xmlns:p14="http://schemas.microsoft.com/office/powerpoint/2010/main" val="2804060481"/>
      </p:ext>
    </p:extLst>
  </p:cSld>
  <p:clrMap bg1="lt1" tx1="dk1" bg2="lt2" tx2="dk2" accent1="accent1" accent2="accent2" accent3="accent3" accent4="accent4" accent5="accent5" accent6="accent6" hlink="hlink" folHlink="folHlink"/>
  <p:hf hdr="0" ftr="0" dt="0"/>
  <p:notesStyle>
    <a:lvl1pPr marL="0" algn="l" defTabSz="489744" rtl="0" eaLnBrk="1" latinLnBrk="0" hangingPunct="1">
      <a:defRPr sz="1400" kern="1200">
        <a:solidFill>
          <a:schemeClr val="tx1"/>
        </a:solidFill>
        <a:latin typeface="+mn-lt"/>
        <a:ea typeface="+mn-ea"/>
        <a:cs typeface="+mn-cs"/>
      </a:defRPr>
    </a:lvl1pPr>
    <a:lvl2pPr marL="489744" algn="l" defTabSz="489744" rtl="0" eaLnBrk="1" latinLnBrk="0" hangingPunct="1">
      <a:defRPr sz="1400" kern="1200">
        <a:solidFill>
          <a:schemeClr val="tx1"/>
        </a:solidFill>
        <a:latin typeface="+mn-lt"/>
        <a:ea typeface="+mn-ea"/>
        <a:cs typeface="+mn-cs"/>
      </a:defRPr>
    </a:lvl2pPr>
    <a:lvl3pPr marL="979490" algn="l" defTabSz="489744" rtl="0" eaLnBrk="1" latinLnBrk="0" hangingPunct="1">
      <a:defRPr sz="1400" kern="1200">
        <a:solidFill>
          <a:schemeClr val="tx1"/>
        </a:solidFill>
        <a:latin typeface="+mn-lt"/>
        <a:ea typeface="+mn-ea"/>
        <a:cs typeface="+mn-cs"/>
      </a:defRPr>
    </a:lvl3pPr>
    <a:lvl4pPr marL="1469234" algn="l" defTabSz="489744" rtl="0" eaLnBrk="1" latinLnBrk="0" hangingPunct="1">
      <a:defRPr sz="1400" kern="1200">
        <a:solidFill>
          <a:schemeClr val="tx1"/>
        </a:solidFill>
        <a:latin typeface="+mn-lt"/>
        <a:ea typeface="+mn-ea"/>
        <a:cs typeface="+mn-cs"/>
      </a:defRPr>
    </a:lvl4pPr>
    <a:lvl5pPr marL="1958978" algn="l" defTabSz="489744" rtl="0" eaLnBrk="1" latinLnBrk="0" hangingPunct="1">
      <a:defRPr sz="1400" kern="1200">
        <a:solidFill>
          <a:schemeClr val="tx1"/>
        </a:solidFill>
        <a:latin typeface="+mn-lt"/>
        <a:ea typeface="+mn-ea"/>
        <a:cs typeface="+mn-cs"/>
      </a:defRPr>
    </a:lvl5pPr>
    <a:lvl6pPr marL="2448722" algn="l" defTabSz="489744" rtl="0" eaLnBrk="1" latinLnBrk="0" hangingPunct="1">
      <a:defRPr sz="1400" kern="1200">
        <a:solidFill>
          <a:schemeClr val="tx1"/>
        </a:solidFill>
        <a:latin typeface="+mn-lt"/>
        <a:ea typeface="+mn-ea"/>
        <a:cs typeface="+mn-cs"/>
      </a:defRPr>
    </a:lvl6pPr>
    <a:lvl7pPr marL="2938468" algn="l" defTabSz="489744" rtl="0" eaLnBrk="1" latinLnBrk="0" hangingPunct="1">
      <a:defRPr sz="1400" kern="1200">
        <a:solidFill>
          <a:schemeClr val="tx1"/>
        </a:solidFill>
        <a:latin typeface="+mn-lt"/>
        <a:ea typeface="+mn-ea"/>
        <a:cs typeface="+mn-cs"/>
      </a:defRPr>
    </a:lvl7pPr>
    <a:lvl8pPr marL="3428211" algn="l" defTabSz="489744" rtl="0" eaLnBrk="1" latinLnBrk="0" hangingPunct="1">
      <a:defRPr sz="1400" kern="1200">
        <a:solidFill>
          <a:schemeClr val="tx1"/>
        </a:solidFill>
        <a:latin typeface="+mn-lt"/>
        <a:ea typeface="+mn-ea"/>
        <a:cs typeface="+mn-cs"/>
      </a:defRPr>
    </a:lvl8pPr>
    <a:lvl9pPr marL="3917956" algn="l" defTabSz="4897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generic</a:t>
            </a:r>
            <a:r>
              <a:rPr lang="en-US" baseline="0" dirty="0" smtClean="0"/>
              <a:t> persona template.</a:t>
            </a:r>
          </a:p>
          <a:p>
            <a:endParaRPr lang="en-US" baseline="0" dirty="0" smtClean="0"/>
          </a:p>
          <a:p>
            <a:r>
              <a:rPr lang="en-US" baseline="0" dirty="0" smtClean="0"/>
              <a:t>You’ll want to modify it for your own purposes, but notice how it captures key information on a single slide:</a:t>
            </a:r>
          </a:p>
          <a:p>
            <a:endParaRPr lang="en-US" baseline="0" dirty="0" smtClean="0"/>
          </a:p>
          <a:p>
            <a:r>
              <a:rPr lang="en-US" baseline="0" dirty="0" smtClean="0"/>
              <a:t>Who they are</a:t>
            </a:r>
          </a:p>
          <a:p>
            <a:endParaRPr lang="en-US" baseline="0" dirty="0" smtClean="0"/>
          </a:p>
          <a:p>
            <a:r>
              <a:rPr lang="en-US" baseline="0" dirty="0" smtClean="0"/>
              <a:t>Where they work</a:t>
            </a:r>
          </a:p>
          <a:p>
            <a:endParaRPr lang="en-US" baseline="0" dirty="0" smtClean="0"/>
          </a:p>
          <a:p>
            <a:r>
              <a:rPr lang="en-US" baseline="0" dirty="0" smtClean="0"/>
              <a:t>Why they are a good target</a:t>
            </a:r>
          </a:p>
          <a:p>
            <a:endParaRPr lang="en-US" baseline="0" dirty="0" smtClean="0"/>
          </a:p>
          <a:p>
            <a:r>
              <a:rPr lang="en-US" baseline="0" dirty="0" smtClean="0"/>
              <a:t>There is no “one size fits all” template for the ideal persona. The persona you create for your company will be different from a persona created by another company in another industry. With that in mind, include only the information that is relevant for the product or service being promoted. For example, if you are selling office equipment to growing businesses, it would be pointless to ask the persona what kind of car they drive or how many kids they have. Remember that we are talking personas in a B2B environment. Include information that will help you understand the persona’s needs, expectations, and behaviors about the part of their world that is relevant to the product you want to sell them.</a:t>
            </a:r>
          </a:p>
          <a:p>
            <a:endParaRPr lang="en-US" baseline="0" dirty="0" smtClean="0"/>
          </a:p>
          <a:p>
            <a:r>
              <a:rPr lang="en-US" baseline="0" dirty="0" smtClean="0"/>
              <a:t>Again, the persona template for your company will be unique. So, choose the dimensions important and relevant for your business.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return to your answer to Exercise #4. You’ve already defined the bull’s eye. Now bring it to life by illustrating a persona – someone who lives and breathes in your target</a:t>
            </a:r>
            <a:r>
              <a:rPr lang="en-US" baseline="0" dirty="0" smtClean="0"/>
              <a:t> segment.</a:t>
            </a:r>
          </a:p>
          <a:p>
            <a:endParaRPr lang="en-US" baseline="0" dirty="0" smtClean="0"/>
          </a:p>
          <a:p>
            <a:r>
              <a:rPr lang="en-US" baseline="0" dirty="0" smtClean="0"/>
              <a:t>Take a fresh sheet of paper and:</a:t>
            </a:r>
          </a:p>
          <a:p>
            <a:endParaRPr lang="en-US" baseline="0" dirty="0" smtClean="0"/>
          </a:p>
          <a:p>
            <a:pPr>
              <a:buFontTx/>
              <a:buChar char="•"/>
            </a:pPr>
            <a:r>
              <a:rPr lang="en-US" baseline="0" dirty="0" smtClean="0"/>
              <a:t>Expand the who, where and why characteristics of your bull’s eye and apply them to your ideal persona</a:t>
            </a:r>
          </a:p>
          <a:p>
            <a:pPr>
              <a:buFontTx/>
              <a:buChar char="•"/>
            </a:pPr>
            <a:r>
              <a:rPr lang="en-US" baseline="0" dirty="0" smtClean="0"/>
              <a:t>Focus, prioritize and summarize using the persona template.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return to your answer to Exercise #4. You’ve already defined the bull’s eye. Now bring it to life by illustrating a persona – someone who lives and breathes in your target</a:t>
            </a:r>
            <a:r>
              <a:rPr lang="en-US" baseline="0" dirty="0" smtClean="0"/>
              <a:t> segment.</a:t>
            </a:r>
          </a:p>
          <a:p>
            <a:endParaRPr lang="en-US" baseline="0" dirty="0" smtClean="0"/>
          </a:p>
          <a:p>
            <a:r>
              <a:rPr lang="en-US" baseline="0" dirty="0" smtClean="0"/>
              <a:t>Take a fresh sheet of paper and:</a:t>
            </a:r>
          </a:p>
          <a:p>
            <a:endParaRPr lang="en-US" baseline="0" dirty="0" smtClean="0"/>
          </a:p>
          <a:p>
            <a:pPr>
              <a:buFontTx/>
              <a:buChar char="•"/>
            </a:pPr>
            <a:r>
              <a:rPr lang="en-US" baseline="0" dirty="0" smtClean="0"/>
              <a:t>Expand the who, where and why characteristics of your bull’s eye and apply them to your ideal persona</a:t>
            </a:r>
          </a:p>
          <a:p>
            <a:pPr>
              <a:buFontTx/>
              <a:buChar char="•"/>
            </a:pPr>
            <a:r>
              <a:rPr lang="en-US" baseline="0" dirty="0" smtClean="0"/>
              <a:t>Focus, prioritize and summarize using the persona template.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return to your answer to Exercise #4. You’ve already defined the bull’s eye. Now bring it to life by illustrating a persona – someone who lives and breathes in your target</a:t>
            </a:r>
            <a:r>
              <a:rPr lang="en-US" baseline="0" dirty="0" smtClean="0"/>
              <a:t> segment.</a:t>
            </a:r>
          </a:p>
          <a:p>
            <a:endParaRPr lang="en-US" baseline="0" dirty="0" smtClean="0"/>
          </a:p>
          <a:p>
            <a:r>
              <a:rPr lang="en-US" baseline="0" dirty="0" smtClean="0"/>
              <a:t>Take a fresh sheet of paper and:</a:t>
            </a:r>
          </a:p>
          <a:p>
            <a:endParaRPr lang="en-US" baseline="0" dirty="0" smtClean="0"/>
          </a:p>
          <a:p>
            <a:pPr>
              <a:buFontTx/>
              <a:buChar char="•"/>
            </a:pPr>
            <a:r>
              <a:rPr lang="en-US" baseline="0" dirty="0" smtClean="0"/>
              <a:t>Expand the who, where and why characteristics of your bull’s eye and apply them to your ideal persona</a:t>
            </a:r>
          </a:p>
          <a:p>
            <a:pPr>
              <a:buFontTx/>
              <a:buChar char="•"/>
            </a:pPr>
            <a:r>
              <a:rPr lang="en-US" baseline="0" dirty="0" smtClean="0"/>
              <a:t>Focus, prioritize and summarize using the persona template.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ideal persona for company</a:t>
            </a:r>
            <a:r>
              <a:rPr lang="en-US" baseline="0" dirty="0" smtClean="0"/>
              <a:t> #1 turned out to be Robert B, also known as “the conflicted procrastinator”.</a:t>
            </a:r>
          </a:p>
          <a:p>
            <a:endParaRPr lang="en-US" baseline="0" dirty="0" smtClean="0"/>
          </a:p>
          <a:p>
            <a:r>
              <a:rPr lang="en-US" baseline="0" dirty="0" smtClean="0"/>
              <a:t>Robert reflected the attitudes of an executive who is afraid of making a bad purchase decision.</a:t>
            </a:r>
          </a:p>
          <a:p>
            <a:endParaRPr lang="en-US" baseline="0" dirty="0" smtClean="0"/>
          </a:p>
          <a:p>
            <a:r>
              <a:rPr lang="en-US" baseline="0" dirty="0" smtClean="0"/>
              <a:t>He is deliberate, slow to making a decision, and he requires proof.</a:t>
            </a:r>
          </a:p>
          <a:p>
            <a:endParaRPr lang="en-US" baseline="0" dirty="0" smtClean="0"/>
          </a:p>
          <a:p>
            <a:r>
              <a:rPr lang="en-US" baseline="0" dirty="0" smtClean="0"/>
              <a:t>They also determined a set of values, fears, needs, and opportunities important to Robert. Robert reflects a market laggard.</a:t>
            </a:r>
          </a:p>
          <a:p>
            <a:endParaRPr lang="en-US" baseline="0" dirty="0" smtClean="0"/>
          </a:p>
          <a:p>
            <a:r>
              <a:rPr lang="en-US" baseline="0" dirty="0" smtClean="0"/>
              <a:t>Robert is clearly not “everybody.” But he was deemed to ideal “somebody” for company #1.</a:t>
            </a:r>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Charlene became</a:t>
            </a:r>
            <a:r>
              <a:rPr lang="en-US" baseline="0" dirty="0" smtClean="0"/>
              <a:t> the ideal persona for company #2.</a:t>
            </a:r>
          </a:p>
          <a:p>
            <a:endParaRPr lang="en-US" baseline="0" dirty="0" smtClean="0"/>
          </a:p>
          <a:p>
            <a:r>
              <a:rPr lang="en-US" baseline="0" dirty="0" smtClean="0"/>
              <a:t>Charlene represented the executive “change agent” – a corporate radical who yearns to be an agent of change in her company. She’s an early adopter. And she’s not afraid to break away from the status quo.</a:t>
            </a:r>
          </a:p>
          <a:p>
            <a:endParaRPr lang="en-US" baseline="0" dirty="0" smtClean="0"/>
          </a:p>
          <a:p>
            <a:r>
              <a:rPr lang="en-US" baseline="0" dirty="0" smtClean="0"/>
              <a:t>So, while Robert and Charlene represent two senior decision makers in technology companies, we can already see that how we approach and communicate with Robert and Charlene will be noticeably different.</a:t>
            </a:r>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Company #3 build the persona of John – the globetrotter. He’s a frequent flyer business executive.</a:t>
            </a:r>
          </a:p>
          <a:p>
            <a:endParaRPr lang="en-US" dirty="0" smtClean="0"/>
          </a:p>
          <a:p>
            <a:r>
              <a:rPr lang="en-US" dirty="0" smtClean="0"/>
              <a:t>John</a:t>
            </a:r>
            <a:r>
              <a:rPr lang="en-US" baseline="0" dirty="0" smtClean="0"/>
              <a:t> represents a persona complete different from Robert and Charlene. This is because company #3 was interested in the travel requirements and expectations of senior executives who fly more than 100,000 per year.</a:t>
            </a:r>
          </a:p>
          <a:p>
            <a:endParaRPr lang="en-US" baseline="0" dirty="0" smtClean="0"/>
          </a:p>
          <a:p>
            <a:r>
              <a:rPr lang="en-US" baseline="0" dirty="0" smtClean="0"/>
              <a:t>We can immediately see that if company #3 spent money marketing to Robert and Charlene, that marketing investment would be wasted. Neither Robert and Charlene share the persona requirements of John.  And that’s what company #3 is most interested in.</a:t>
            </a:r>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the items circled in red:</a:t>
            </a:r>
          </a:p>
          <a:p>
            <a:endParaRPr lang="en-US" dirty="0" smtClean="0"/>
          </a:p>
          <a:p>
            <a:pPr>
              <a:buFontTx/>
              <a:buChar char="•"/>
            </a:pPr>
            <a:r>
              <a:rPr lang="en-US" dirty="0" smtClean="0"/>
              <a:t> Always</a:t>
            </a:r>
            <a:r>
              <a:rPr lang="en-US" baseline="0" dirty="0" smtClean="0"/>
              <a:t> travelling</a:t>
            </a:r>
          </a:p>
          <a:p>
            <a:pPr>
              <a:buFontTx/>
              <a:buChar char="•"/>
            </a:pPr>
            <a:r>
              <a:rPr lang="en-US" dirty="0" smtClean="0"/>
              <a:t> John has</a:t>
            </a:r>
            <a:r>
              <a:rPr lang="en-US" baseline="0" dirty="0" smtClean="0"/>
              <a:t> a reputation as “a road warrior”</a:t>
            </a:r>
          </a:p>
          <a:p>
            <a:pPr>
              <a:buFontTx/>
              <a:buChar char="•"/>
            </a:pPr>
            <a:r>
              <a:rPr lang="en-US" baseline="0" dirty="0" smtClean="0"/>
              <a:t> He values high personal productivity while on the road</a:t>
            </a:r>
          </a:p>
          <a:p>
            <a:pPr>
              <a:buFontTx/>
              <a:buChar char="•"/>
            </a:pPr>
            <a:r>
              <a:rPr lang="en-US" baseline="0" dirty="0" smtClean="0"/>
              <a:t> He hates travel fatigue and losing time if he comes sick while travelling</a:t>
            </a:r>
          </a:p>
          <a:p>
            <a:pPr>
              <a:buFontTx/>
              <a:buChar char="•"/>
            </a:pPr>
            <a:endParaRPr lang="en-US" baseline="0" dirty="0" smtClean="0"/>
          </a:p>
          <a:p>
            <a:pPr>
              <a:buFontTx/>
              <a:buNone/>
            </a:pPr>
            <a:r>
              <a:rPr lang="en-US" baseline="0" dirty="0" smtClean="0"/>
              <a:t>These are the clues.</a:t>
            </a:r>
          </a:p>
          <a:p>
            <a:pPr>
              <a:buFontTx/>
              <a:buNone/>
            </a:pPr>
            <a:endParaRPr lang="en-US" baseline="0" dirty="0" smtClean="0"/>
          </a:p>
          <a:p>
            <a:pPr>
              <a:buFontTx/>
              <a:buNone/>
            </a:pPr>
            <a:r>
              <a:rPr lang="en-US" baseline="0" dirty="0" smtClean="0"/>
              <a:t>Now, based on those clues, do you think you could build a marketing plan and story to engage John?</a:t>
            </a:r>
          </a:p>
          <a:p>
            <a:pPr>
              <a:buFontTx/>
              <a:buNone/>
            </a:pPr>
            <a:endParaRPr lang="en-US" baseline="0" dirty="0" smtClean="0"/>
          </a:p>
          <a:p>
            <a:pPr>
              <a:buFontTx/>
              <a:buNone/>
            </a:pPr>
            <a:r>
              <a:rPr lang="en-US" baseline="0" dirty="0" smtClean="0"/>
              <a:t>The persona brings these clues to light. Those clues now guide your marketing activities and offers and can influence product design.</a:t>
            </a:r>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Now let’s look at Casey, the frustrated</a:t>
            </a:r>
            <a:r>
              <a:rPr lang="en-US" baseline="0" dirty="0" smtClean="0"/>
              <a:t> perfectionist. Casey is a user – specifically, he’s a user of the supply chain system.</a:t>
            </a:r>
          </a:p>
          <a:p>
            <a:endParaRPr lang="en-US" baseline="0" dirty="0" smtClean="0"/>
          </a:p>
          <a:p>
            <a:r>
              <a:rPr lang="en-US" baseline="0" dirty="0" smtClean="0"/>
              <a:t>If you were a product manager for a company that manufactures a new supply chain management system, what clues from this persona might you find helpful?</a:t>
            </a:r>
          </a:p>
          <a:p>
            <a:endParaRPr lang="en-US" baseline="0" dirty="0" smtClean="0"/>
          </a:p>
          <a:p>
            <a:r>
              <a:rPr lang="en-US" baseline="0" dirty="0" smtClean="0"/>
              <a:t>Perhaps things like:</a:t>
            </a:r>
          </a:p>
          <a:p>
            <a:endParaRPr lang="en-US" baseline="0" dirty="0" smtClean="0"/>
          </a:p>
          <a:p>
            <a:pPr>
              <a:buFontTx/>
              <a:buChar char="•"/>
            </a:pPr>
            <a:r>
              <a:rPr lang="en-US" baseline="0" dirty="0" smtClean="0"/>
              <a:t>Casey spends a lot of time tracking shipments, negotiating contracts and checking inventory</a:t>
            </a:r>
          </a:p>
          <a:p>
            <a:pPr>
              <a:buFontTx/>
              <a:buChar char="•"/>
            </a:pPr>
            <a:r>
              <a:rPr lang="en-US" baseline="0" dirty="0" smtClean="0"/>
              <a:t> He’s very attentive to detail</a:t>
            </a:r>
          </a:p>
          <a:p>
            <a:pPr>
              <a:buFontTx/>
              <a:buChar char="•"/>
            </a:pPr>
            <a:r>
              <a:rPr lang="en-US" baseline="0" dirty="0" smtClean="0"/>
              <a:t> He is driven to produce high quality results, but he’s not fast. (We may infer that his managers may become frustrated with Casey because his perfectionist attitude causes him to fall behind.)</a:t>
            </a:r>
            <a:br>
              <a:rPr lang="en-US" baseline="0" dirty="0" smtClean="0"/>
            </a:br>
            <a:r>
              <a:rPr lang="en-US" baseline="0" dirty="0" smtClean="0"/>
              <a:t>* In fact, he hates falling behind.</a:t>
            </a:r>
          </a:p>
          <a:p>
            <a:pPr>
              <a:buFontTx/>
              <a:buChar char="•"/>
            </a:pPr>
            <a:r>
              <a:rPr lang="en-US" baseline="0" dirty="0" smtClean="0"/>
              <a:t> What motivates Casey is a personal goal to win a promotion</a:t>
            </a:r>
          </a:p>
          <a:p>
            <a:pPr>
              <a:buFontTx/>
              <a:buChar char="•"/>
            </a:pPr>
            <a:r>
              <a:rPr lang="en-US" baseline="0" dirty="0" smtClean="0"/>
              <a:t> He still uses Excel</a:t>
            </a:r>
          </a:p>
          <a:p>
            <a:pPr>
              <a:buFontTx/>
              <a:buChar char="•"/>
            </a:pPr>
            <a:endParaRPr lang="en-US" baseline="0" dirty="0" smtClean="0"/>
          </a:p>
          <a:p>
            <a:pPr>
              <a:buFontTx/>
              <a:buNone/>
            </a:pPr>
            <a:r>
              <a:rPr lang="en-US" baseline="0" dirty="0" smtClean="0"/>
              <a:t>So, what does any of this mean for developer of the next generation of supply chain management systems?</a:t>
            </a:r>
            <a:endParaRPr lang="en-US" dirty="0"/>
          </a:p>
        </p:txBody>
      </p:sp>
      <p:sp>
        <p:nvSpPr>
          <p:cNvPr id="4" name="Slide Number Placeholder 3"/>
          <p:cNvSpPr>
            <a:spLocks noGrp="1"/>
          </p:cNvSpPr>
          <p:nvPr>
            <p:ph type="sldNum" sz="quarter" idx="10"/>
          </p:nvPr>
        </p:nvSpPr>
        <p:spPr/>
        <p:txBody>
          <a:bodyPr/>
          <a:lstStyle/>
          <a:p>
            <a:fld id="{D2EAF2F6-2AA6-D44A-885A-7762E1E3F7E3}"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917388"/>
            <a:ext cx="9326880" cy="1323023"/>
          </a:xfrm>
          <a:prstGeom prst="rect">
            <a:avLst/>
          </a:prstGeom>
        </p:spPr>
        <p:txBody>
          <a:bodyPr lIns="68568" tIns="34286" rIns="68568" bIns="34286"/>
          <a:lstStyle>
            <a:lvl1pPr>
              <a:defRPr>
                <a:solidFill>
                  <a:srgbClr val="59595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45920" y="3497581"/>
            <a:ext cx="7680960" cy="1577340"/>
          </a:xfrm>
          <a:prstGeom prst="rect">
            <a:avLst/>
          </a:prstGeom>
        </p:spPr>
        <p:txBody>
          <a:bodyPr lIns="68568" tIns="34286" rIns="68568" bIns="34286"/>
          <a:lstStyle>
            <a:lvl1pPr marL="0" indent="0" algn="ctr">
              <a:buNone/>
              <a:defRPr>
                <a:solidFill>
                  <a:schemeClr val="tx1">
                    <a:tint val="75000"/>
                  </a:schemeClr>
                </a:solidFill>
              </a:defRPr>
            </a:lvl1pPr>
            <a:lvl2pPr marL="489744" indent="0" algn="ctr">
              <a:buNone/>
              <a:defRPr>
                <a:solidFill>
                  <a:schemeClr val="tx1">
                    <a:tint val="75000"/>
                  </a:schemeClr>
                </a:solidFill>
              </a:defRPr>
            </a:lvl2pPr>
            <a:lvl3pPr marL="979490" indent="0" algn="ctr">
              <a:buNone/>
              <a:defRPr>
                <a:solidFill>
                  <a:schemeClr val="tx1">
                    <a:tint val="75000"/>
                  </a:schemeClr>
                </a:solidFill>
              </a:defRPr>
            </a:lvl3pPr>
            <a:lvl4pPr marL="1469234" indent="0" algn="ctr">
              <a:buNone/>
              <a:defRPr>
                <a:solidFill>
                  <a:schemeClr val="tx1">
                    <a:tint val="75000"/>
                  </a:schemeClr>
                </a:solidFill>
              </a:defRPr>
            </a:lvl4pPr>
            <a:lvl5pPr marL="1958978" indent="0" algn="ctr">
              <a:buNone/>
              <a:defRPr>
                <a:solidFill>
                  <a:schemeClr val="tx1">
                    <a:tint val="75000"/>
                  </a:schemeClr>
                </a:solidFill>
              </a:defRPr>
            </a:lvl5pPr>
            <a:lvl6pPr marL="2448722" indent="0" algn="ctr">
              <a:buNone/>
              <a:defRPr>
                <a:solidFill>
                  <a:schemeClr val="tx1">
                    <a:tint val="75000"/>
                  </a:schemeClr>
                </a:solidFill>
              </a:defRPr>
            </a:lvl6pPr>
            <a:lvl7pPr marL="2938468" indent="0" algn="ctr">
              <a:buNone/>
              <a:defRPr>
                <a:solidFill>
                  <a:schemeClr val="tx1">
                    <a:tint val="75000"/>
                  </a:schemeClr>
                </a:solidFill>
              </a:defRPr>
            </a:lvl7pPr>
            <a:lvl8pPr marL="3428211" indent="0" algn="ctr">
              <a:buNone/>
              <a:defRPr>
                <a:solidFill>
                  <a:schemeClr val="tx1">
                    <a:tint val="75000"/>
                  </a:schemeClr>
                </a:solidFill>
              </a:defRPr>
            </a:lvl8pPr>
            <a:lvl9pPr marL="3917956"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0702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0972"/>
            <a:ext cx="10972800" cy="684903"/>
          </a:xfrm>
          <a:prstGeom prst="rect">
            <a:avLst/>
          </a:prstGeom>
        </p:spPr>
        <p:txBody>
          <a:bodyPr lIns="68568" tIns="34286" rIns="68568" bIns="34286"/>
          <a:lstStyle>
            <a:lvl1pPr>
              <a:defRPr sz="4400" b="1">
                <a:solidFill>
                  <a:srgbClr val="595959"/>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48640" y="1440184"/>
            <a:ext cx="9875520" cy="4073367"/>
          </a:xfrm>
          <a:prstGeom prst="rect">
            <a:avLst/>
          </a:prstGeom>
        </p:spPr>
        <p:txBody>
          <a:bodyPr lIns="68568" tIns="34286" rIns="68568" bIns="34286"/>
          <a:lstStyle>
            <a:lvl1pPr marL="367310" indent="-367310">
              <a:buClr>
                <a:schemeClr val="tx1"/>
              </a:buClr>
              <a:buFont typeface="Arial"/>
              <a:buChar char="•"/>
              <a:defRPr/>
            </a:lvl1pPr>
            <a:lvl2pPr marL="795835" indent="-306090">
              <a:buClr>
                <a:schemeClr val="tx1"/>
              </a:buClr>
              <a:buFont typeface="Arial"/>
              <a:buChar char="•"/>
              <a:defRPr/>
            </a:lvl2pPr>
          </a:lstStyle>
          <a:p>
            <a:pPr lvl="0"/>
            <a:r>
              <a:rPr lang="en-US" dirty="0" smtClean="0"/>
              <a:t> Click to edit Master text styles</a:t>
            </a:r>
          </a:p>
          <a:p>
            <a:pPr lvl="1"/>
            <a:r>
              <a:rPr lang="en-US" dirty="0" smtClean="0"/>
              <a:t>Second level</a:t>
            </a:r>
          </a:p>
        </p:txBody>
      </p:sp>
      <p:sp>
        <p:nvSpPr>
          <p:cNvPr id="7" name="Slide Number Placeholder 5"/>
          <p:cNvSpPr>
            <a:spLocks noGrp="1"/>
          </p:cNvSpPr>
          <p:nvPr>
            <p:ph type="sldNum" sz="quarter" idx="12"/>
          </p:nvPr>
        </p:nvSpPr>
        <p:spPr>
          <a:xfrm>
            <a:off x="8291357" y="5720720"/>
            <a:ext cx="2560320" cy="328612"/>
          </a:xfrm>
          <a:prstGeom prst="rect">
            <a:avLst/>
          </a:prstGeom>
        </p:spPr>
        <p:txBody>
          <a:bodyPr lIns="68568" tIns="34286" rIns="68568" bIns="34286"/>
          <a:lstStyle>
            <a:lvl1pPr algn="r">
              <a:defRPr/>
            </a:lvl1pPr>
          </a:lstStyle>
          <a:p>
            <a:fld id="{8B7FE596-C7BD-2C4C-9767-9DC46EC4DC70}" type="slidenum">
              <a:rPr lang="en-US" smtClean="0"/>
              <a:pPr/>
              <a:t>‹#›</a:t>
            </a:fld>
            <a:r>
              <a:rPr lang="en-US" dirty="0" smtClean="0"/>
              <a:t>  of X</a:t>
            </a:r>
          </a:p>
        </p:txBody>
      </p:sp>
    </p:spTree>
    <p:extLst>
      <p:ext uri="{BB962C8B-B14F-4D97-AF65-F5344CB8AC3E}">
        <p14:creationId xmlns:p14="http://schemas.microsoft.com/office/powerpoint/2010/main" val="163523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3966211"/>
            <a:ext cx="9326880" cy="1225868"/>
          </a:xfrm>
          <a:prstGeom prst="rect">
            <a:avLst/>
          </a:prstGeom>
        </p:spPr>
        <p:txBody>
          <a:bodyPr lIns="68568" tIns="34286" rIns="68568" bIns="34286" anchor="t"/>
          <a:lstStyle>
            <a:lvl1pPr algn="l">
              <a:defRPr sz="4400" b="1" cap="all">
                <a:solidFill>
                  <a:srgbClr val="59595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6776" y="2616043"/>
            <a:ext cx="9326880" cy="1350168"/>
          </a:xfrm>
          <a:prstGeom prst="rect">
            <a:avLst/>
          </a:prstGeom>
        </p:spPr>
        <p:txBody>
          <a:bodyPr lIns="68568" tIns="34286" rIns="68568" bIns="34286" anchor="b"/>
          <a:lstStyle>
            <a:lvl1pPr marL="0" indent="0">
              <a:buNone/>
              <a:defRPr sz="2200">
                <a:solidFill>
                  <a:schemeClr val="tx1">
                    <a:tint val="75000"/>
                  </a:schemeClr>
                </a:solidFill>
              </a:defRPr>
            </a:lvl1pPr>
            <a:lvl2pPr marL="489744" indent="0">
              <a:buNone/>
              <a:defRPr sz="2000">
                <a:solidFill>
                  <a:schemeClr val="tx1">
                    <a:tint val="75000"/>
                  </a:schemeClr>
                </a:solidFill>
              </a:defRPr>
            </a:lvl2pPr>
            <a:lvl3pPr marL="979490" indent="0">
              <a:buNone/>
              <a:defRPr sz="1600">
                <a:solidFill>
                  <a:schemeClr val="tx1">
                    <a:tint val="75000"/>
                  </a:schemeClr>
                </a:solidFill>
              </a:defRPr>
            </a:lvl3pPr>
            <a:lvl4pPr marL="1469234" indent="0">
              <a:buNone/>
              <a:defRPr sz="1600">
                <a:solidFill>
                  <a:schemeClr val="tx1">
                    <a:tint val="75000"/>
                  </a:schemeClr>
                </a:solidFill>
              </a:defRPr>
            </a:lvl4pPr>
            <a:lvl5pPr marL="1958978" indent="0">
              <a:buNone/>
              <a:defRPr sz="1600">
                <a:solidFill>
                  <a:schemeClr val="tx1">
                    <a:tint val="75000"/>
                  </a:schemeClr>
                </a:solidFill>
              </a:defRPr>
            </a:lvl5pPr>
            <a:lvl6pPr marL="2448722" indent="0">
              <a:buNone/>
              <a:defRPr sz="1600">
                <a:solidFill>
                  <a:schemeClr val="tx1">
                    <a:tint val="75000"/>
                  </a:schemeClr>
                </a:solidFill>
              </a:defRPr>
            </a:lvl6pPr>
            <a:lvl7pPr marL="2938468" indent="0">
              <a:buNone/>
              <a:defRPr sz="1600">
                <a:solidFill>
                  <a:schemeClr val="tx1">
                    <a:tint val="75000"/>
                  </a:schemeClr>
                </a:solidFill>
              </a:defRPr>
            </a:lvl7pPr>
            <a:lvl8pPr marL="3428211" indent="0">
              <a:buNone/>
              <a:defRPr sz="1600">
                <a:solidFill>
                  <a:schemeClr val="tx1">
                    <a:tint val="75000"/>
                  </a:schemeClr>
                </a:solidFill>
              </a:defRPr>
            </a:lvl8pPr>
            <a:lvl9pPr marL="3917956"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3749040" y="5720720"/>
            <a:ext cx="3474720" cy="328612"/>
          </a:xfrm>
          <a:prstGeom prst="rect">
            <a:avLst/>
          </a:prstGeom>
        </p:spPr>
        <p:txBody>
          <a:bodyPr lIns="68568" tIns="34286" rIns="68568" bIns="34286"/>
          <a:lstStyle/>
          <a:p>
            <a:r>
              <a:rPr lang="en-US" dirty="0" smtClean="0"/>
              <a:t>(C) KickStart Alliance 2015</a:t>
            </a:r>
            <a:endParaRPr lang="en-US" dirty="0"/>
          </a:p>
        </p:txBody>
      </p:sp>
      <p:sp>
        <p:nvSpPr>
          <p:cNvPr id="7" name="Slide Number Placeholder 5"/>
          <p:cNvSpPr>
            <a:spLocks noGrp="1"/>
          </p:cNvSpPr>
          <p:nvPr>
            <p:ph type="sldNum" sz="quarter" idx="12"/>
          </p:nvPr>
        </p:nvSpPr>
        <p:spPr>
          <a:xfrm>
            <a:off x="8291357" y="5720720"/>
            <a:ext cx="2560320" cy="328612"/>
          </a:xfrm>
          <a:prstGeom prst="rect">
            <a:avLst/>
          </a:prstGeom>
        </p:spPr>
        <p:txBody>
          <a:bodyPr lIns="68568" tIns="34286" rIns="68568" bIns="34286"/>
          <a:lstStyle>
            <a:lvl1pPr algn="r">
              <a:defRPr/>
            </a:lvl1pPr>
          </a:lstStyle>
          <a:p>
            <a:fld id="{8B7FE596-C7BD-2C4C-9767-9DC46EC4DC70}" type="slidenum">
              <a:rPr lang="en-US" smtClean="0"/>
              <a:pPr/>
              <a:t>‹#›</a:t>
            </a:fld>
            <a:r>
              <a:rPr lang="en-US" dirty="0" smtClean="0"/>
              <a:t>  of X</a:t>
            </a:r>
          </a:p>
        </p:txBody>
      </p:sp>
    </p:spTree>
    <p:extLst>
      <p:ext uri="{BB962C8B-B14F-4D97-AF65-F5344CB8AC3E}">
        <p14:creationId xmlns:p14="http://schemas.microsoft.com/office/powerpoint/2010/main" val="279928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6918" y="1728794"/>
            <a:ext cx="9258965" cy="4887755"/>
          </a:xfrm>
          <a:prstGeom prst="rect">
            <a:avLst/>
          </a:prstGeom>
        </p:spPr>
        <p:txBody>
          <a:bodyPr lIns="68568" tIns="34286" rIns="68568" bIns="34286"/>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590972"/>
            <a:ext cx="10972800" cy="684903"/>
          </a:xfrm>
          <a:prstGeom prst="rect">
            <a:avLst/>
          </a:prstGeom>
        </p:spPr>
        <p:txBody>
          <a:bodyPr lIns="68568" tIns="34286" rIns="68568" bIns="34286"/>
          <a:lstStyle>
            <a:lvl1pPr>
              <a:defRPr sz="4400" b="1">
                <a:solidFill>
                  <a:srgbClr val="595959"/>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8291357" y="5720720"/>
            <a:ext cx="2560320" cy="328612"/>
          </a:xfrm>
          <a:prstGeom prst="rect">
            <a:avLst/>
          </a:prstGeom>
        </p:spPr>
        <p:txBody>
          <a:bodyPr lIns="68568" tIns="34286" rIns="68568" bIns="34286"/>
          <a:lstStyle>
            <a:lvl1pPr algn="r">
              <a:defRPr/>
            </a:lvl1pPr>
          </a:lstStyle>
          <a:p>
            <a:fld id="{8B7FE596-C7BD-2C4C-9767-9DC46EC4DC70}" type="slidenum">
              <a:rPr lang="en-US" smtClean="0"/>
              <a:pPr/>
              <a:t>‹#›</a:t>
            </a:fld>
            <a:r>
              <a:rPr lang="en-US" dirty="0" smtClean="0"/>
              <a:t> of X</a:t>
            </a:r>
            <a:endParaRPr lang="en-US" dirty="0"/>
          </a:p>
        </p:txBody>
      </p:sp>
    </p:spTree>
    <p:extLst>
      <p:ext uri="{BB962C8B-B14F-4D97-AF65-F5344CB8AC3E}">
        <p14:creationId xmlns:p14="http://schemas.microsoft.com/office/powerpoint/2010/main" val="6753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4" y="1381604"/>
            <a:ext cx="4848226" cy="575787"/>
          </a:xfrm>
          <a:prstGeom prst="rect">
            <a:avLst/>
          </a:prstGeom>
        </p:spPr>
        <p:txBody>
          <a:bodyPr lIns="68568" tIns="34286" rIns="68568" bIns="34286" anchor="b"/>
          <a:lstStyle>
            <a:lvl1pPr marL="0" indent="0">
              <a:buNone/>
              <a:defRPr sz="2600" b="1"/>
            </a:lvl1pPr>
            <a:lvl2pPr marL="489744" indent="0">
              <a:buNone/>
              <a:defRPr sz="2200" b="1"/>
            </a:lvl2pPr>
            <a:lvl3pPr marL="979490" indent="0">
              <a:buNone/>
              <a:defRPr sz="2000" b="1"/>
            </a:lvl3pPr>
            <a:lvl4pPr marL="1469234" indent="0">
              <a:buNone/>
              <a:defRPr sz="1600" b="1"/>
            </a:lvl4pPr>
            <a:lvl5pPr marL="1958978" indent="0">
              <a:buNone/>
              <a:defRPr sz="1600" b="1"/>
            </a:lvl5pPr>
            <a:lvl6pPr marL="2448722" indent="0">
              <a:buNone/>
              <a:defRPr sz="1600" b="1"/>
            </a:lvl6pPr>
            <a:lvl7pPr marL="2938468" indent="0">
              <a:buNone/>
              <a:defRPr sz="1600" b="1"/>
            </a:lvl7pPr>
            <a:lvl8pPr marL="3428211" indent="0">
              <a:buNone/>
              <a:defRPr sz="1600" b="1"/>
            </a:lvl8pPr>
            <a:lvl9pPr marL="39179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4" y="1957390"/>
            <a:ext cx="4848226" cy="3556160"/>
          </a:xfrm>
          <a:prstGeom prst="rect">
            <a:avLst/>
          </a:prstGeom>
        </p:spPr>
        <p:txBody>
          <a:bodyPr lIns="68568" tIns="34286" rIns="68568" bIns="34286"/>
          <a:lstStyle>
            <a:lvl1pPr>
              <a:defRPr sz="26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7" y="1381604"/>
            <a:ext cx="4850130" cy="575787"/>
          </a:xfrm>
          <a:prstGeom prst="rect">
            <a:avLst/>
          </a:prstGeom>
        </p:spPr>
        <p:txBody>
          <a:bodyPr lIns="68568" tIns="34286" rIns="68568" bIns="34286" anchor="b"/>
          <a:lstStyle>
            <a:lvl1pPr marL="0" indent="0">
              <a:buNone/>
              <a:defRPr sz="2600" b="1"/>
            </a:lvl1pPr>
            <a:lvl2pPr marL="489744" indent="0">
              <a:buNone/>
              <a:defRPr sz="2200" b="1"/>
            </a:lvl2pPr>
            <a:lvl3pPr marL="979490" indent="0">
              <a:buNone/>
              <a:defRPr sz="2000" b="1"/>
            </a:lvl3pPr>
            <a:lvl4pPr marL="1469234" indent="0">
              <a:buNone/>
              <a:defRPr sz="1600" b="1"/>
            </a:lvl4pPr>
            <a:lvl5pPr marL="1958978" indent="0">
              <a:buNone/>
              <a:defRPr sz="1600" b="1"/>
            </a:lvl5pPr>
            <a:lvl6pPr marL="2448722" indent="0">
              <a:buNone/>
              <a:defRPr sz="1600" b="1"/>
            </a:lvl6pPr>
            <a:lvl7pPr marL="2938468" indent="0">
              <a:buNone/>
              <a:defRPr sz="1600" b="1"/>
            </a:lvl7pPr>
            <a:lvl8pPr marL="3428211" indent="0">
              <a:buNone/>
              <a:defRPr sz="1600" b="1"/>
            </a:lvl8pPr>
            <a:lvl9pPr marL="39179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7" y="1957390"/>
            <a:ext cx="4850130" cy="3556160"/>
          </a:xfrm>
          <a:prstGeom prst="rect">
            <a:avLst/>
          </a:prstGeom>
        </p:spPr>
        <p:txBody>
          <a:bodyPr lIns="68568" tIns="34286" rIns="68568" bIns="34286"/>
          <a:lstStyle>
            <a:lvl1pPr>
              <a:defRPr sz="2600"/>
            </a:lvl1pPr>
            <a:lvl2pPr>
              <a:defRPr sz="22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106554" y="590972"/>
            <a:ext cx="9317606" cy="684903"/>
          </a:xfrm>
          <a:prstGeom prst="rect">
            <a:avLst/>
          </a:prstGeom>
        </p:spPr>
        <p:txBody>
          <a:bodyPr lIns="68568" tIns="34286" rIns="68568" bIns="34286"/>
          <a:lstStyle>
            <a:lvl1pPr>
              <a:defRPr sz="4400" b="1">
                <a:solidFill>
                  <a:srgbClr val="595959"/>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12"/>
          </p:nvPr>
        </p:nvSpPr>
        <p:spPr>
          <a:xfrm>
            <a:off x="8291357" y="5720720"/>
            <a:ext cx="2560320" cy="328612"/>
          </a:xfrm>
          <a:prstGeom prst="rect">
            <a:avLst/>
          </a:prstGeom>
        </p:spPr>
        <p:txBody>
          <a:bodyPr lIns="68568" tIns="34286" rIns="68568" bIns="34286"/>
          <a:lstStyle>
            <a:lvl1pPr algn="r">
              <a:defRPr/>
            </a:lvl1pPr>
          </a:lstStyle>
          <a:p>
            <a:fld id="{8B7FE596-C7BD-2C4C-9767-9DC46EC4DC70}" type="slidenum">
              <a:rPr lang="en-US" smtClean="0"/>
              <a:pPr/>
              <a:t>‹#›</a:t>
            </a:fld>
            <a:r>
              <a:rPr lang="en-US" dirty="0" smtClean="0"/>
              <a:t>  of X</a:t>
            </a:r>
            <a:endParaRPr lang="en-US" dirty="0"/>
          </a:p>
        </p:txBody>
      </p:sp>
    </p:spTree>
    <p:extLst>
      <p:ext uri="{BB962C8B-B14F-4D97-AF65-F5344CB8AC3E}">
        <p14:creationId xmlns:p14="http://schemas.microsoft.com/office/powerpoint/2010/main" val="126449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590972"/>
            <a:ext cx="10972800" cy="684903"/>
          </a:xfrm>
          <a:prstGeom prst="rect">
            <a:avLst/>
          </a:prstGeom>
        </p:spPr>
        <p:txBody>
          <a:bodyPr lIns="68568" tIns="34286" rIns="68568" bIns="34286"/>
          <a:lstStyle>
            <a:lvl1pPr>
              <a:defRPr sz="4400" b="1">
                <a:solidFill>
                  <a:srgbClr val="595959"/>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8291357" y="5720720"/>
            <a:ext cx="2560320" cy="328612"/>
          </a:xfrm>
          <a:prstGeom prst="rect">
            <a:avLst/>
          </a:prstGeom>
        </p:spPr>
        <p:txBody>
          <a:bodyPr lIns="68568" tIns="34286" rIns="68568" bIns="34286"/>
          <a:lstStyle>
            <a:lvl1pPr algn="r">
              <a:defRPr/>
            </a:lvl1pPr>
          </a:lstStyle>
          <a:p>
            <a:fld id="{8B7FE596-C7BD-2C4C-9767-9DC46EC4DC70}" type="slidenum">
              <a:rPr lang="en-US" smtClean="0"/>
              <a:pPr/>
              <a:t>‹#›</a:t>
            </a:fld>
            <a:r>
              <a:rPr lang="en-US" dirty="0" smtClean="0"/>
              <a:t> of X</a:t>
            </a:r>
            <a:endParaRPr lang="en-US" dirty="0"/>
          </a:p>
        </p:txBody>
      </p:sp>
      <p:sp>
        <p:nvSpPr>
          <p:cNvPr id="2" name="Footer Placeholder 1"/>
          <p:cNvSpPr>
            <a:spLocks noGrp="1"/>
          </p:cNvSpPr>
          <p:nvPr>
            <p:ph type="ftr" sz="quarter" idx="13"/>
          </p:nvPr>
        </p:nvSpPr>
        <p:spPr>
          <a:xfrm>
            <a:off x="3749675" y="5721350"/>
            <a:ext cx="3473450" cy="328613"/>
          </a:xfrm>
          <a:prstGeom prst="rect">
            <a:avLst/>
          </a:prstGeom>
        </p:spPr>
        <p:txBody>
          <a:bodyPr/>
          <a:lstStyle/>
          <a:p>
            <a:r>
              <a:rPr lang="en-US" dirty="0" smtClean="0"/>
              <a:t>(C) KickStart Alliance 2015</a:t>
            </a:r>
            <a:endParaRPr lang="en-US" dirty="0"/>
          </a:p>
        </p:txBody>
      </p:sp>
    </p:spTree>
    <p:extLst>
      <p:ext uri="{BB962C8B-B14F-4D97-AF65-F5344CB8AC3E}">
        <p14:creationId xmlns:p14="http://schemas.microsoft.com/office/powerpoint/2010/main" val="285154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749040" y="5720720"/>
            <a:ext cx="3474720" cy="328612"/>
          </a:xfrm>
          <a:prstGeom prst="rect">
            <a:avLst/>
          </a:prstGeom>
        </p:spPr>
        <p:txBody>
          <a:bodyPr lIns="68568" tIns="34286" rIns="68568" bIns="34286"/>
          <a:lstStyle/>
          <a:p>
            <a:r>
              <a:rPr lang="en-US" dirty="0" smtClean="0"/>
              <a:t>(C) KickStart Alliance 2015</a:t>
            </a:r>
            <a:endParaRPr lang="en-US" dirty="0"/>
          </a:p>
        </p:txBody>
      </p:sp>
      <p:sp>
        <p:nvSpPr>
          <p:cNvPr id="4" name="Slide Number Placeholder 3"/>
          <p:cNvSpPr>
            <a:spLocks noGrp="1"/>
          </p:cNvSpPr>
          <p:nvPr>
            <p:ph type="sldNum" sz="quarter" idx="12"/>
          </p:nvPr>
        </p:nvSpPr>
        <p:spPr>
          <a:xfrm>
            <a:off x="7863840" y="5720720"/>
            <a:ext cx="2560320" cy="328612"/>
          </a:xfrm>
          <a:prstGeom prst="rect">
            <a:avLst/>
          </a:prstGeom>
        </p:spPr>
        <p:txBody>
          <a:bodyPr lIns="68568" tIns="34286" rIns="68568" bIns="34286"/>
          <a:lstStyle/>
          <a:p>
            <a:fld id="{8B7FE596-C7BD-2C4C-9767-9DC46EC4DC70}" type="slidenum">
              <a:rPr lang="en-US" smtClean="0"/>
              <a:pPr/>
              <a:t>‹#›</a:t>
            </a:fld>
            <a:r>
              <a:rPr lang="en-US" dirty="0" smtClean="0"/>
              <a:t> of X</a:t>
            </a:r>
            <a:endParaRPr lang="en-US" dirty="0"/>
          </a:p>
        </p:txBody>
      </p:sp>
    </p:spTree>
    <p:extLst>
      <p:ext uri="{BB962C8B-B14F-4D97-AF65-F5344CB8AC3E}">
        <p14:creationId xmlns:p14="http://schemas.microsoft.com/office/powerpoint/2010/main" val="58737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873870" y="1708648"/>
            <a:ext cx="9225061" cy="3971450"/>
          </a:xfrm>
          <a:prstGeom prst="rect">
            <a:avLst/>
          </a:prstGeom>
        </p:spPr>
        <p:txBody>
          <a:bodyPr vert="horz" numCol="2" spcCol="914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1"/>
          </p:nvPr>
        </p:nvSpPr>
        <p:spPr>
          <a:xfrm>
            <a:off x="3749675" y="5721350"/>
            <a:ext cx="3473450" cy="328613"/>
          </a:xfrm>
          <a:prstGeom prst="rect">
            <a:avLst/>
          </a:prstGeom>
        </p:spPr>
        <p:txBody>
          <a:bodyPr/>
          <a:lstStyle/>
          <a:p>
            <a:r>
              <a:rPr lang="en-US" dirty="0" smtClean="0"/>
              <a:t>(C) KickStart Alliance 2015</a:t>
            </a:r>
            <a:endParaRPr lang="en-US" dirty="0"/>
          </a:p>
        </p:txBody>
      </p:sp>
      <p:sp>
        <p:nvSpPr>
          <p:cNvPr id="3" name="Slide Number Placeholder 2"/>
          <p:cNvSpPr>
            <a:spLocks noGrp="1"/>
          </p:cNvSpPr>
          <p:nvPr>
            <p:ph type="sldNum" sz="quarter" idx="12"/>
          </p:nvPr>
        </p:nvSpPr>
        <p:spPr>
          <a:xfrm>
            <a:off x="7864475" y="5721350"/>
            <a:ext cx="2559050" cy="328613"/>
          </a:xfrm>
          <a:prstGeom prst="rect">
            <a:avLst/>
          </a:prstGeom>
        </p:spPr>
        <p:txBody>
          <a:bodyPr/>
          <a:lstStyle/>
          <a:p>
            <a:fld id="{87AF6AB1-22D4-0143-ABDA-12B5CB581BE1}" type="slidenum">
              <a:rPr lang="en-US" smtClean="0"/>
              <a:pPr/>
              <a:t>‹#›</a:t>
            </a:fld>
            <a:r>
              <a:rPr lang="en-US" dirty="0" smtClean="0"/>
              <a:t> of X</a:t>
            </a:r>
            <a:endParaRPr lang="en-US" dirty="0"/>
          </a:p>
        </p:txBody>
      </p:sp>
    </p:spTree>
    <p:extLst>
      <p:ext uri="{BB962C8B-B14F-4D97-AF65-F5344CB8AC3E}">
        <p14:creationId xmlns:p14="http://schemas.microsoft.com/office/powerpoint/2010/main" val="3125117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52105" y="336801"/>
            <a:ext cx="10972800" cy="617082"/>
          </a:xfrm>
          <a:prstGeom prst="rect">
            <a:avLst/>
          </a:prstGeom>
        </p:spPr>
        <p:txBody>
          <a:bodyPr vert="horz" lIns="91438" tIns="45719" rIns="91438" bIns="45719" rtlCol="0" anchor="ctr">
            <a:normAutofit/>
          </a:bodyPr>
          <a:lstStyle/>
          <a:p>
            <a:r>
              <a:rPr lang="en-US" dirty="0" smtClean="0"/>
              <a:t>Click to edit Master title style</a:t>
            </a:r>
            <a:endParaRPr lang="en-US" dirty="0"/>
          </a:p>
        </p:txBody>
      </p:sp>
      <p:sp>
        <p:nvSpPr>
          <p:cNvPr id="11" name="Rectangle 10"/>
          <p:cNvSpPr/>
          <p:nvPr/>
        </p:nvSpPr>
        <p:spPr>
          <a:xfrm>
            <a:off x="0" y="0"/>
            <a:ext cx="10972802" cy="275553"/>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lIns="68570" tIns="34286" rIns="68570" bIns="34286" rtlCol="0" anchor="ctr"/>
          <a:lstStyle/>
          <a:p>
            <a:pPr algn="ctr"/>
            <a:endParaRPr lang="en-US" dirty="0"/>
          </a:p>
        </p:txBody>
      </p:sp>
      <p:sp>
        <p:nvSpPr>
          <p:cNvPr id="13" name="TextBox 12"/>
          <p:cNvSpPr txBox="1"/>
          <p:nvPr/>
        </p:nvSpPr>
        <p:spPr>
          <a:xfrm>
            <a:off x="0" y="20926"/>
            <a:ext cx="2664104" cy="253908"/>
          </a:xfrm>
          <a:prstGeom prst="rect">
            <a:avLst/>
          </a:prstGeom>
          <a:noFill/>
        </p:spPr>
        <p:txBody>
          <a:bodyPr wrap="square" lIns="68570" tIns="34286" rIns="68570" bIns="34286" rtlCol="0">
            <a:spAutoFit/>
          </a:bodyPr>
          <a:lstStyle/>
          <a:p>
            <a:pPr algn="l"/>
            <a:r>
              <a:rPr lang="en-US" sz="1200" b="1" dirty="0" smtClean="0">
                <a:solidFill>
                  <a:srgbClr val="FFFFFF"/>
                </a:solidFill>
              </a:rPr>
              <a:t>Personas</a:t>
            </a:r>
            <a:endParaRPr lang="en-US" sz="1200" b="1" dirty="0">
              <a:solidFill>
                <a:srgbClr val="FFFFFF"/>
              </a:solidFill>
            </a:endParaRPr>
          </a:p>
        </p:txBody>
      </p:sp>
      <p:sp>
        <p:nvSpPr>
          <p:cNvPr id="9" name="TextBox 8"/>
          <p:cNvSpPr txBox="1"/>
          <p:nvPr/>
        </p:nvSpPr>
        <p:spPr>
          <a:xfrm>
            <a:off x="7418323" y="20926"/>
            <a:ext cx="3554478" cy="253908"/>
          </a:xfrm>
          <a:prstGeom prst="rect">
            <a:avLst/>
          </a:prstGeom>
          <a:noFill/>
        </p:spPr>
        <p:txBody>
          <a:bodyPr wrap="square" lIns="68570" tIns="34286" rIns="68570" bIns="34286" rtlCol="0">
            <a:spAutoFit/>
          </a:bodyPr>
          <a:lstStyle/>
          <a:p>
            <a:pPr algn="r"/>
            <a:r>
              <a:rPr lang="en-US" sz="1200" b="1" dirty="0" smtClean="0">
                <a:solidFill>
                  <a:schemeClr val="bg1"/>
                </a:solidFill>
              </a:rPr>
              <a:t>Inspiring companies to be customer-focused</a:t>
            </a:r>
            <a:endParaRPr lang="en-US" sz="1200" b="1" dirty="0">
              <a:solidFill>
                <a:schemeClr val="bg1"/>
              </a:solidFill>
            </a:endParaRPr>
          </a:p>
        </p:txBody>
      </p:sp>
      <p:pic>
        <p:nvPicPr>
          <p:cNvPr id="4" name="Picture 3" descr="new KS logo Full copy v2.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195" y="5721350"/>
            <a:ext cx="824627" cy="329851"/>
          </a:xfrm>
          <a:prstGeom prst="rect">
            <a:avLst/>
          </a:prstGeom>
        </p:spPr>
      </p:pic>
      <p:cxnSp>
        <p:nvCxnSpPr>
          <p:cNvPr id="7" name="Straight Connector 6"/>
          <p:cNvCxnSpPr/>
          <p:nvPr userDrawn="1"/>
        </p:nvCxnSpPr>
        <p:spPr>
          <a:xfrm flipV="1">
            <a:off x="0" y="306088"/>
            <a:ext cx="10972800" cy="6512"/>
          </a:xfrm>
          <a:prstGeom prst="line">
            <a:avLst/>
          </a:prstGeom>
          <a:ln>
            <a:solidFill>
              <a:schemeClr val="accent6"/>
            </a:solidFill>
          </a:ln>
          <a:effectLst/>
        </p:spPr>
        <p:style>
          <a:lnRef idx="2">
            <a:schemeClr val="accent6"/>
          </a:lnRef>
          <a:fillRef idx="0">
            <a:schemeClr val="accent6"/>
          </a:fillRef>
          <a:effectRef idx="1">
            <a:schemeClr val="accent6"/>
          </a:effectRef>
          <a:fontRef idx="minor">
            <a:schemeClr val="tx1"/>
          </a:fontRef>
        </p:style>
      </p:cxnSp>
      <p:sp>
        <p:nvSpPr>
          <p:cNvPr id="8" name="TextBox 7"/>
          <p:cNvSpPr txBox="1"/>
          <p:nvPr userDrawn="1"/>
        </p:nvSpPr>
        <p:spPr>
          <a:xfrm>
            <a:off x="3862216" y="5678880"/>
            <a:ext cx="3041577" cy="400110"/>
          </a:xfrm>
          <a:prstGeom prst="rect">
            <a:avLst/>
          </a:prstGeom>
          <a:noFill/>
        </p:spPr>
        <p:txBody>
          <a:bodyPr wrap="square" rtlCol="0">
            <a:spAutoFit/>
          </a:bodyPr>
          <a:lstStyle/>
          <a:p>
            <a:pPr algn="ctr"/>
            <a:r>
              <a:rPr lang="en-US" sz="1000" dirty="0" smtClean="0"/>
              <a:t>©KickStart</a:t>
            </a:r>
            <a:r>
              <a:rPr lang="en-US" sz="1000" baseline="0" dirty="0" smtClean="0"/>
              <a:t> Alliance 2015</a:t>
            </a:r>
          </a:p>
          <a:p>
            <a:pPr algn="ctr"/>
            <a:r>
              <a:rPr lang="en-US" sz="1000" baseline="0" dirty="0" smtClean="0"/>
              <a:t>www.kickstartall.com</a:t>
            </a:r>
            <a:endParaRPr lang="en-US" sz="1000" dirty="0"/>
          </a:p>
        </p:txBody>
      </p:sp>
    </p:spTree>
    <p:extLst>
      <p:ext uri="{BB962C8B-B14F-4D97-AF65-F5344CB8AC3E}">
        <p14:creationId xmlns:p14="http://schemas.microsoft.com/office/powerpoint/2010/main" val="68506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sldNum="0" hdr="0" dt="0"/>
  <p:txStyles>
    <p:titleStyle>
      <a:lvl1pPr algn="ctr" defTabSz="489744" rtl="0" eaLnBrk="1" latinLnBrk="0" hangingPunct="1">
        <a:spcBef>
          <a:spcPct val="0"/>
        </a:spcBef>
        <a:buNone/>
        <a:defRPr sz="3600" b="1" kern="1200">
          <a:solidFill>
            <a:schemeClr val="tx1">
              <a:lumMod val="65000"/>
              <a:lumOff val="35000"/>
            </a:schemeClr>
          </a:solidFill>
          <a:latin typeface="+mj-lt"/>
          <a:ea typeface="+mj-ea"/>
          <a:cs typeface="+mj-cs"/>
        </a:defRPr>
      </a:lvl1pPr>
    </p:titleStyle>
    <p:bodyStyle>
      <a:lvl1pPr marL="367310" indent="-367310" algn="l" defTabSz="489744" rtl="0" eaLnBrk="1" latinLnBrk="0" hangingPunct="1">
        <a:spcBef>
          <a:spcPct val="20000"/>
        </a:spcBef>
        <a:buFont typeface="Arial"/>
        <a:buChar char="•"/>
        <a:defRPr sz="3500" kern="1200">
          <a:solidFill>
            <a:schemeClr val="tx1"/>
          </a:solidFill>
          <a:latin typeface="+mn-lt"/>
          <a:ea typeface="+mn-ea"/>
          <a:cs typeface="+mn-cs"/>
        </a:defRPr>
      </a:lvl1pPr>
      <a:lvl2pPr marL="795835" indent="-306090" algn="l" defTabSz="489744" rtl="0" eaLnBrk="1" latinLnBrk="0" hangingPunct="1">
        <a:spcBef>
          <a:spcPct val="20000"/>
        </a:spcBef>
        <a:buFont typeface="Arial"/>
        <a:buChar char="–"/>
        <a:defRPr sz="3000" kern="1200">
          <a:solidFill>
            <a:schemeClr val="tx1"/>
          </a:solidFill>
          <a:latin typeface="+mn-lt"/>
          <a:ea typeface="+mn-ea"/>
          <a:cs typeface="+mn-cs"/>
        </a:defRPr>
      </a:lvl2pPr>
      <a:lvl3pPr marL="1224365" indent="-244873" algn="l" defTabSz="489744" rtl="0" eaLnBrk="1" latinLnBrk="0" hangingPunct="1">
        <a:spcBef>
          <a:spcPct val="20000"/>
        </a:spcBef>
        <a:buFont typeface="Arial"/>
        <a:buChar char="•"/>
        <a:defRPr sz="2600" kern="1200">
          <a:solidFill>
            <a:schemeClr val="tx1"/>
          </a:solidFill>
          <a:latin typeface="+mn-lt"/>
          <a:ea typeface="+mn-ea"/>
          <a:cs typeface="+mn-cs"/>
        </a:defRPr>
      </a:lvl3pPr>
      <a:lvl4pPr marL="1714109" indent="-244873" algn="l" defTabSz="489744" rtl="0" eaLnBrk="1" latinLnBrk="0" hangingPunct="1">
        <a:spcBef>
          <a:spcPct val="20000"/>
        </a:spcBef>
        <a:buFont typeface="Arial"/>
        <a:buChar char="–"/>
        <a:defRPr sz="2200" kern="1200">
          <a:solidFill>
            <a:schemeClr val="tx1"/>
          </a:solidFill>
          <a:latin typeface="+mn-lt"/>
          <a:ea typeface="+mn-ea"/>
          <a:cs typeface="+mn-cs"/>
        </a:defRPr>
      </a:lvl4pPr>
      <a:lvl5pPr marL="2203850" indent="-244873" algn="l" defTabSz="489744" rtl="0" eaLnBrk="1" latinLnBrk="0" hangingPunct="1">
        <a:spcBef>
          <a:spcPct val="20000"/>
        </a:spcBef>
        <a:buFont typeface="Arial"/>
        <a:buChar char="»"/>
        <a:defRPr sz="2200" kern="1200">
          <a:solidFill>
            <a:schemeClr val="tx1"/>
          </a:solidFill>
          <a:latin typeface="+mn-lt"/>
          <a:ea typeface="+mn-ea"/>
          <a:cs typeface="+mn-cs"/>
        </a:defRPr>
      </a:lvl5pPr>
      <a:lvl6pPr marL="2693596" indent="-244873" algn="l" defTabSz="489744" rtl="0" eaLnBrk="1" latinLnBrk="0" hangingPunct="1">
        <a:spcBef>
          <a:spcPct val="20000"/>
        </a:spcBef>
        <a:buFont typeface="Arial"/>
        <a:buChar char="•"/>
        <a:defRPr sz="2200" kern="1200">
          <a:solidFill>
            <a:schemeClr val="tx1"/>
          </a:solidFill>
          <a:latin typeface="+mn-lt"/>
          <a:ea typeface="+mn-ea"/>
          <a:cs typeface="+mn-cs"/>
        </a:defRPr>
      </a:lvl6pPr>
      <a:lvl7pPr marL="3183338" indent="-244873" algn="l" defTabSz="489744" rtl="0" eaLnBrk="1" latinLnBrk="0" hangingPunct="1">
        <a:spcBef>
          <a:spcPct val="20000"/>
        </a:spcBef>
        <a:buFont typeface="Arial"/>
        <a:buChar char="•"/>
        <a:defRPr sz="2200" kern="1200">
          <a:solidFill>
            <a:schemeClr val="tx1"/>
          </a:solidFill>
          <a:latin typeface="+mn-lt"/>
          <a:ea typeface="+mn-ea"/>
          <a:cs typeface="+mn-cs"/>
        </a:defRPr>
      </a:lvl7pPr>
      <a:lvl8pPr marL="3673085" indent="-244873" algn="l" defTabSz="489744" rtl="0" eaLnBrk="1" latinLnBrk="0" hangingPunct="1">
        <a:spcBef>
          <a:spcPct val="20000"/>
        </a:spcBef>
        <a:buFont typeface="Arial"/>
        <a:buChar char="•"/>
        <a:defRPr sz="2200" kern="1200">
          <a:solidFill>
            <a:schemeClr val="tx1"/>
          </a:solidFill>
          <a:latin typeface="+mn-lt"/>
          <a:ea typeface="+mn-ea"/>
          <a:cs typeface="+mn-cs"/>
        </a:defRPr>
      </a:lvl8pPr>
      <a:lvl9pPr marL="4162827" indent="-244873" algn="l" defTabSz="48974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89744" rtl="0" eaLnBrk="1" latinLnBrk="0" hangingPunct="1">
        <a:defRPr sz="2000" kern="1200">
          <a:solidFill>
            <a:schemeClr val="tx1"/>
          </a:solidFill>
          <a:latin typeface="+mn-lt"/>
          <a:ea typeface="+mn-ea"/>
          <a:cs typeface="+mn-cs"/>
        </a:defRPr>
      </a:lvl1pPr>
      <a:lvl2pPr marL="489744" algn="l" defTabSz="489744" rtl="0" eaLnBrk="1" latinLnBrk="0" hangingPunct="1">
        <a:defRPr sz="2000" kern="1200">
          <a:solidFill>
            <a:schemeClr val="tx1"/>
          </a:solidFill>
          <a:latin typeface="+mn-lt"/>
          <a:ea typeface="+mn-ea"/>
          <a:cs typeface="+mn-cs"/>
        </a:defRPr>
      </a:lvl2pPr>
      <a:lvl3pPr marL="979490" algn="l" defTabSz="489744" rtl="0" eaLnBrk="1" latinLnBrk="0" hangingPunct="1">
        <a:defRPr sz="2000" kern="1200">
          <a:solidFill>
            <a:schemeClr val="tx1"/>
          </a:solidFill>
          <a:latin typeface="+mn-lt"/>
          <a:ea typeface="+mn-ea"/>
          <a:cs typeface="+mn-cs"/>
        </a:defRPr>
      </a:lvl3pPr>
      <a:lvl4pPr marL="1469234" algn="l" defTabSz="489744" rtl="0" eaLnBrk="1" latinLnBrk="0" hangingPunct="1">
        <a:defRPr sz="2000" kern="1200">
          <a:solidFill>
            <a:schemeClr val="tx1"/>
          </a:solidFill>
          <a:latin typeface="+mn-lt"/>
          <a:ea typeface="+mn-ea"/>
          <a:cs typeface="+mn-cs"/>
        </a:defRPr>
      </a:lvl4pPr>
      <a:lvl5pPr marL="1958978" algn="l" defTabSz="489744" rtl="0" eaLnBrk="1" latinLnBrk="0" hangingPunct="1">
        <a:defRPr sz="2000" kern="1200">
          <a:solidFill>
            <a:schemeClr val="tx1"/>
          </a:solidFill>
          <a:latin typeface="+mn-lt"/>
          <a:ea typeface="+mn-ea"/>
          <a:cs typeface="+mn-cs"/>
        </a:defRPr>
      </a:lvl5pPr>
      <a:lvl6pPr marL="2448722" algn="l" defTabSz="489744" rtl="0" eaLnBrk="1" latinLnBrk="0" hangingPunct="1">
        <a:defRPr sz="2000" kern="1200">
          <a:solidFill>
            <a:schemeClr val="tx1"/>
          </a:solidFill>
          <a:latin typeface="+mn-lt"/>
          <a:ea typeface="+mn-ea"/>
          <a:cs typeface="+mn-cs"/>
        </a:defRPr>
      </a:lvl6pPr>
      <a:lvl7pPr marL="2938468" algn="l" defTabSz="489744" rtl="0" eaLnBrk="1" latinLnBrk="0" hangingPunct="1">
        <a:defRPr sz="2000" kern="1200">
          <a:solidFill>
            <a:schemeClr val="tx1"/>
          </a:solidFill>
          <a:latin typeface="+mn-lt"/>
          <a:ea typeface="+mn-ea"/>
          <a:cs typeface="+mn-cs"/>
        </a:defRPr>
      </a:lvl7pPr>
      <a:lvl8pPr marL="3428211" algn="l" defTabSz="489744" rtl="0" eaLnBrk="1" latinLnBrk="0" hangingPunct="1">
        <a:defRPr sz="2000" kern="1200">
          <a:solidFill>
            <a:schemeClr val="tx1"/>
          </a:solidFill>
          <a:latin typeface="+mn-lt"/>
          <a:ea typeface="+mn-ea"/>
          <a:cs typeface="+mn-cs"/>
        </a:defRPr>
      </a:lvl8pPr>
      <a:lvl9pPr marL="3917956" algn="l" defTabSz="4897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hyperlink" Target="http://astore.amazon.com/kickalli-20/detail/14564398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197" y="2294070"/>
            <a:ext cx="9326880" cy="1323023"/>
          </a:xfrm>
        </p:spPr>
        <p:txBody>
          <a:bodyPr>
            <a:normAutofit/>
          </a:bodyPr>
          <a:lstStyle/>
          <a:p>
            <a:r>
              <a:rPr lang="en-US" sz="4400" dirty="0" smtClean="0">
                <a:solidFill>
                  <a:srgbClr val="000000"/>
                </a:solidFill>
              </a:rPr>
              <a:t>Persona Template</a:t>
            </a:r>
            <a:endParaRPr lang="en-US" sz="44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749675" y="5721350"/>
            <a:ext cx="3473450" cy="328613"/>
          </a:xfrm>
          <a:prstGeom prst="rect">
            <a:avLst/>
          </a:prstGeom>
        </p:spPr>
        <p:txBody>
          <a:bodyPr/>
          <a:lstStyle/>
          <a:p>
            <a:r>
              <a:rPr lang="en-US" smtClean="0"/>
              <a:t> ©Spice Catalyst 2013</a:t>
            </a:r>
            <a:endParaRPr lang="en-US" dirty="0"/>
          </a:p>
        </p:txBody>
      </p:sp>
      <p:pic>
        <p:nvPicPr>
          <p:cNvPr id="7" name="Picture 6" descr="FIGURE 6 NEW.jpg"/>
          <p:cNvPicPr>
            <a:picLocks noChangeAspect="1"/>
          </p:cNvPicPr>
          <p:nvPr/>
        </p:nvPicPr>
        <p:blipFill>
          <a:blip r:embed="rId3"/>
          <a:stretch>
            <a:fillRect/>
          </a:stretch>
        </p:blipFill>
        <p:spPr>
          <a:xfrm>
            <a:off x="0" y="0"/>
            <a:ext cx="7786888" cy="6172200"/>
          </a:xfrm>
          <a:prstGeom prst="rect">
            <a:avLst/>
          </a:prstGeom>
        </p:spPr>
      </p:pic>
      <p:sp>
        <p:nvSpPr>
          <p:cNvPr id="8" name="Content Placeholder 2"/>
          <p:cNvSpPr>
            <a:spLocks noGrp="1"/>
          </p:cNvSpPr>
          <p:nvPr>
            <p:ph idx="1"/>
          </p:nvPr>
        </p:nvSpPr>
        <p:spPr>
          <a:xfrm>
            <a:off x="8042379" y="1505326"/>
            <a:ext cx="2930421" cy="4073367"/>
          </a:xfrm>
        </p:spPr>
        <p:txBody>
          <a:bodyPr/>
          <a:lstStyle/>
          <a:p>
            <a:pPr>
              <a:spcAft>
                <a:spcPts val="1200"/>
              </a:spcAft>
            </a:pPr>
            <a:r>
              <a:rPr lang="en-US" sz="2000" dirty="0" smtClean="0"/>
              <a:t>The “globetrotter” persona hones in on travel-related concerns and priorities of the travelling executive.</a:t>
            </a:r>
          </a:p>
          <a:p>
            <a:pPr>
              <a:spcAft>
                <a:spcPts val="1200"/>
              </a:spcAft>
            </a:pPr>
            <a:r>
              <a:rPr lang="en-US" sz="2000" dirty="0" smtClean="0"/>
              <a:t>Notice the implied differences between him and the occasional, non-business traveler.</a:t>
            </a:r>
            <a:endParaRPr lang="en-US" sz="2000" b="1" i="1" dirty="0">
              <a:solidFill>
                <a:srgbClr val="008000"/>
              </a:solidFill>
            </a:endParaRPr>
          </a:p>
        </p:txBody>
      </p:sp>
    </p:spTree>
    <p:extLst>
      <p:ext uri="{BB962C8B-B14F-4D97-AF65-F5344CB8AC3E}">
        <p14:creationId xmlns:p14="http://schemas.microsoft.com/office/powerpoint/2010/main" val="6123452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749675" y="5721350"/>
            <a:ext cx="3473450" cy="328613"/>
          </a:xfrm>
          <a:prstGeom prst="rect">
            <a:avLst/>
          </a:prstGeom>
        </p:spPr>
        <p:txBody>
          <a:bodyPr/>
          <a:lstStyle/>
          <a:p>
            <a:r>
              <a:rPr lang="en-US" smtClean="0"/>
              <a:t> ©Spice Catalyst 2013</a:t>
            </a:r>
            <a:endParaRPr lang="en-US" dirty="0"/>
          </a:p>
        </p:txBody>
      </p:sp>
      <p:pic>
        <p:nvPicPr>
          <p:cNvPr id="7" name="Picture 6" descr="FIGURE 6 NEW.jpg"/>
          <p:cNvPicPr>
            <a:picLocks noChangeAspect="1"/>
          </p:cNvPicPr>
          <p:nvPr/>
        </p:nvPicPr>
        <p:blipFill>
          <a:blip r:embed="rId3"/>
          <a:stretch>
            <a:fillRect/>
          </a:stretch>
        </p:blipFill>
        <p:spPr>
          <a:xfrm>
            <a:off x="0" y="0"/>
            <a:ext cx="7786888" cy="6172200"/>
          </a:xfrm>
          <a:prstGeom prst="rect">
            <a:avLst/>
          </a:prstGeom>
        </p:spPr>
      </p:pic>
      <p:sp>
        <p:nvSpPr>
          <p:cNvPr id="8" name="Content Placeholder 2"/>
          <p:cNvSpPr>
            <a:spLocks noGrp="1"/>
          </p:cNvSpPr>
          <p:nvPr>
            <p:ph idx="1"/>
          </p:nvPr>
        </p:nvSpPr>
        <p:spPr>
          <a:xfrm>
            <a:off x="8042379" y="1505326"/>
            <a:ext cx="2930421" cy="4073367"/>
          </a:xfrm>
        </p:spPr>
        <p:txBody>
          <a:bodyPr/>
          <a:lstStyle/>
          <a:p>
            <a:pPr>
              <a:spcAft>
                <a:spcPts val="1200"/>
              </a:spcAft>
            </a:pPr>
            <a:r>
              <a:rPr lang="en-US" sz="2000" dirty="0" smtClean="0"/>
              <a:t>The “globetrotter” persona hones in on travel-related concerns and priorities of the travelling executive.</a:t>
            </a:r>
          </a:p>
          <a:p>
            <a:pPr>
              <a:spcAft>
                <a:spcPts val="1200"/>
              </a:spcAft>
            </a:pPr>
            <a:r>
              <a:rPr lang="en-US" sz="2000" dirty="0" smtClean="0"/>
              <a:t>Notice the implied differences between him and the occasional, non-business traveler.</a:t>
            </a:r>
            <a:endParaRPr lang="en-US" sz="2000" b="1" i="1" dirty="0">
              <a:solidFill>
                <a:srgbClr val="008000"/>
              </a:solidFill>
            </a:endParaRPr>
          </a:p>
        </p:txBody>
      </p:sp>
      <p:sp>
        <p:nvSpPr>
          <p:cNvPr id="6" name="Oval 5"/>
          <p:cNvSpPr/>
          <p:nvPr/>
        </p:nvSpPr>
        <p:spPr>
          <a:xfrm>
            <a:off x="1926550" y="4718182"/>
            <a:ext cx="1280160" cy="2743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2078238" y="1561060"/>
            <a:ext cx="1280160" cy="2743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2011731" y="2599121"/>
            <a:ext cx="1280160" cy="2743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1861418" y="4241581"/>
            <a:ext cx="3474720" cy="2743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5699097" y="4718181"/>
            <a:ext cx="1807429" cy="31237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4206292" y="5263362"/>
            <a:ext cx="2468880" cy="2743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140636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2" y="803672"/>
            <a:ext cx="2162404" cy="2153840"/>
          </a:xfrm>
        </p:spPr>
        <p:txBody>
          <a:bodyPr>
            <a:normAutofit/>
          </a:bodyPr>
          <a:lstStyle/>
          <a:p>
            <a:r>
              <a:rPr lang="en-US" dirty="0" smtClean="0"/>
              <a:t>Example of a user persona</a:t>
            </a:r>
            <a:endParaRPr lang="en-US" dirty="0"/>
          </a:p>
        </p:txBody>
      </p:sp>
      <p:graphicFrame>
        <p:nvGraphicFramePr>
          <p:cNvPr id="5" name="Content Placeholder 4"/>
          <p:cNvGraphicFramePr>
            <a:graphicFrameLocks noGrp="1"/>
          </p:cNvGraphicFramePr>
          <p:nvPr>
            <p:ph idx="1"/>
          </p:nvPr>
        </p:nvGraphicFramePr>
        <p:xfrm>
          <a:off x="50133" y="480389"/>
          <a:ext cx="8639540" cy="5669279"/>
        </p:xfrm>
        <a:graphic>
          <a:graphicData uri="http://schemas.openxmlformats.org/drawingml/2006/table">
            <a:tbl>
              <a:tblPr firstRow="1" bandRow="1">
                <a:tableStyleId>{5C22544A-7EE6-4342-B048-85BDC9FD1C3A}</a:tableStyleId>
              </a:tblPr>
              <a:tblGrid>
                <a:gridCol w="1525513"/>
                <a:gridCol w="7114027"/>
              </a:tblGrid>
              <a:tr h="298467">
                <a:tc gridSpan="2">
                  <a:txBody>
                    <a:bodyPr/>
                    <a:lstStyle/>
                    <a:p>
                      <a:r>
                        <a:rPr lang="en-US" sz="1400" dirty="0" smtClean="0"/>
                        <a:t>Who they</a:t>
                      </a:r>
                      <a:r>
                        <a:rPr lang="en-US" sz="1400" baseline="0" dirty="0" smtClean="0"/>
                        <a:t> are:</a:t>
                      </a:r>
                      <a:endParaRPr lang="en-US" sz="1400" dirty="0"/>
                    </a:p>
                  </a:txBody>
                  <a:tcPr/>
                </a:tc>
                <a:tc hMerge="1">
                  <a:txBody>
                    <a:bodyPr/>
                    <a:lstStyle/>
                    <a:p>
                      <a:endParaRPr lang="en-US"/>
                    </a:p>
                  </a:txBody>
                  <a:tcPr/>
                </a:tc>
              </a:tr>
              <a:tr h="248232">
                <a:tc>
                  <a:txBody>
                    <a:bodyPr/>
                    <a:lstStyle/>
                    <a:p>
                      <a:r>
                        <a:rPr lang="en-US" sz="1200" dirty="0" smtClean="0"/>
                        <a:t>Name/Gender/Age</a:t>
                      </a:r>
                      <a:endParaRPr lang="en-US" sz="1200" dirty="0"/>
                    </a:p>
                  </a:txBody>
                  <a:tcPr/>
                </a:tc>
                <a:tc>
                  <a:txBody>
                    <a:bodyPr/>
                    <a:lstStyle/>
                    <a:p>
                      <a:r>
                        <a:rPr lang="en-US" sz="1200" dirty="0" smtClean="0"/>
                        <a:t>Casey;</a:t>
                      </a:r>
                      <a:r>
                        <a:rPr lang="en-US" sz="1200" baseline="0" dirty="0" smtClean="0"/>
                        <a:t> 30 – 45 (50/50 male/female)</a:t>
                      </a:r>
                      <a:endParaRPr lang="en-US" sz="1200" dirty="0"/>
                    </a:p>
                  </a:txBody>
                  <a:tcPr/>
                </a:tc>
              </a:tr>
              <a:tr h="268621">
                <a:tc>
                  <a:txBody>
                    <a:bodyPr/>
                    <a:lstStyle/>
                    <a:p>
                      <a:r>
                        <a:rPr lang="en-US" sz="1200" dirty="0" smtClean="0"/>
                        <a:t>Education</a:t>
                      </a:r>
                      <a:endParaRPr lang="en-US" sz="1200" dirty="0"/>
                    </a:p>
                  </a:txBody>
                  <a:tcPr/>
                </a:tc>
                <a:tc>
                  <a:txBody>
                    <a:bodyPr/>
                    <a:lstStyle/>
                    <a:p>
                      <a:r>
                        <a:rPr lang="en-US" sz="1200" dirty="0" smtClean="0"/>
                        <a:t>Undergraduate,</a:t>
                      </a:r>
                      <a:r>
                        <a:rPr lang="en-US" sz="1200" baseline="0" dirty="0" smtClean="0"/>
                        <a:t> may have MBA</a:t>
                      </a:r>
                      <a:endParaRPr lang="en-US" sz="1200" dirty="0"/>
                    </a:p>
                  </a:txBody>
                  <a:tcPr/>
                </a:tc>
              </a:tr>
              <a:tr h="451099">
                <a:tc>
                  <a:txBody>
                    <a:bodyPr/>
                    <a:lstStyle/>
                    <a:p>
                      <a:r>
                        <a:rPr lang="en-US" sz="1200" dirty="0" smtClean="0"/>
                        <a:t>Title/Responsibility</a:t>
                      </a:r>
                      <a:endParaRPr lang="en-US" sz="1200" dirty="0"/>
                    </a:p>
                  </a:txBody>
                  <a:tcPr/>
                </a:tc>
                <a:tc>
                  <a:txBody>
                    <a:bodyPr/>
                    <a:lstStyle/>
                    <a:p>
                      <a:r>
                        <a:rPr lang="en-US" sz="1200" dirty="0" smtClean="0"/>
                        <a:t>Director</a:t>
                      </a:r>
                      <a:r>
                        <a:rPr lang="en-US" sz="1200" baseline="0" dirty="0" smtClean="0"/>
                        <a:t> or senior manager of supply chain, distribution  or operations; responsible for managing relationships with supply chain vendors</a:t>
                      </a:r>
                      <a:endParaRPr lang="en-US" sz="1200" dirty="0"/>
                    </a:p>
                  </a:txBody>
                  <a:tcPr/>
                </a:tc>
              </a:tr>
              <a:tr h="268621">
                <a:tc>
                  <a:txBody>
                    <a:bodyPr/>
                    <a:lstStyle/>
                    <a:p>
                      <a:r>
                        <a:rPr lang="en-US" sz="1200" dirty="0" smtClean="0"/>
                        <a:t>Duties</a:t>
                      </a:r>
                      <a:endParaRPr lang="en-US" sz="1200" dirty="0"/>
                    </a:p>
                  </a:txBody>
                  <a:tcPr/>
                </a:tc>
                <a:tc>
                  <a:txBody>
                    <a:bodyPr/>
                    <a:lstStyle/>
                    <a:p>
                      <a:r>
                        <a:rPr lang="en-US" sz="1200" dirty="0" smtClean="0"/>
                        <a:t>Spends</a:t>
                      </a:r>
                      <a:r>
                        <a:rPr lang="en-US" sz="1200" baseline="0" dirty="0" smtClean="0"/>
                        <a:t> most of each day tracking shipments, negotiating contracts, and checking inventories</a:t>
                      </a:r>
                      <a:endParaRPr lang="en-US" sz="1200" dirty="0"/>
                    </a:p>
                  </a:txBody>
                  <a:tcPr/>
                </a:tc>
              </a:tr>
              <a:tr h="268621">
                <a:tc>
                  <a:txBody>
                    <a:bodyPr/>
                    <a:lstStyle/>
                    <a:p>
                      <a:r>
                        <a:rPr lang="en-US" sz="1200" dirty="0" smtClean="0"/>
                        <a:t>Attitude</a:t>
                      </a:r>
                      <a:endParaRPr lang="en-US" sz="1200" dirty="0"/>
                    </a:p>
                  </a:txBody>
                  <a:tcPr/>
                </a:tc>
                <a:tc>
                  <a:txBody>
                    <a:bodyPr/>
                    <a:lstStyle/>
                    <a:p>
                      <a:r>
                        <a:rPr lang="en-US" sz="1200" dirty="0" smtClean="0"/>
                        <a:t>Attention</a:t>
                      </a:r>
                      <a:r>
                        <a:rPr lang="en-US" sz="1200" baseline="0" dirty="0" smtClean="0"/>
                        <a:t> to detail</a:t>
                      </a:r>
                      <a:endParaRPr lang="en-US" sz="1200" dirty="0"/>
                    </a:p>
                  </a:txBody>
                  <a:tcPr/>
                </a:tc>
              </a:tr>
              <a:tr h="268621">
                <a:tc>
                  <a:txBody>
                    <a:bodyPr/>
                    <a:lstStyle/>
                    <a:p>
                      <a:r>
                        <a:rPr lang="en-US" sz="1200" dirty="0" smtClean="0"/>
                        <a:t>Reputation</a:t>
                      </a:r>
                      <a:endParaRPr lang="en-US" sz="1200" dirty="0"/>
                    </a:p>
                  </a:txBody>
                  <a:tcPr/>
                </a:tc>
                <a:tc>
                  <a:txBody>
                    <a:bodyPr/>
                    <a:lstStyle/>
                    <a:p>
                      <a:r>
                        <a:rPr lang="en-US" sz="1200" dirty="0" smtClean="0"/>
                        <a:t>Organized,</a:t>
                      </a:r>
                      <a:r>
                        <a:rPr lang="en-US" sz="1200" baseline="0" dirty="0" smtClean="0"/>
                        <a:t> e</a:t>
                      </a:r>
                      <a:r>
                        <a:rPr lang="en-US" sz="1200" dirty="0" smtClean="0"/>
                        <a:t>fficient, but is</a:t>
                      </a:r>
                      <a:r>
                        <a:rPr lang="en-US" sz="1200" baseline="0" dirty="0" smtClean="0"/>
                        <a:t> a bit of a perfectionist (delivers quality results, but speed suffers)</a:t>
                      </a:r>
                      <a:endParaRPr lang="en-US" sz="1200" dirty="0"/>
                    </a:p>
                  </a:txBody>
                  <a:tcPr/>
                </a:tc>
              </a:tr>
              <a:tr h="298467">
                <a:tc gridSpan="2">
                  <a:txBody>
                    <a:bodyPr/>
                    <a:lstStyle/>
                    <a:p>
                      <a:r>
                        <a:rPr lang="en-US" sz="1400" dirty="0" smtClean="0">
                          <a:solidFill>
                            <a:schemeClr val="bg1"/>
                          </a:solidFill>
                        </a:rPr>
                        <a:t>Where they </a:t>
                      </a:r>
                      <a:r>
                        <a:rPr lang="en-US" sz="1400" kern="1200" dirty="0" smtClean="0">
                          <a:solidFill>
                            <a:schemeClr val="bg1"/>
                          </a:solidFill>
                          <a:latin typeface="+mn-lt"/>
                          <a:ea typeface="+mn-ea"/>
                          <a:cs typeface="+mn-cs"/>
                        </a:rPr>
                        <a:t>work</a:t>
                      </a:r>
                      <a:r>
                        <a:rPr lang="en-US" sz="1400" dirty="0" smtClean="0">
                          <a:solidFill>
                            <a:schemeClr val="bg1"/>
                          </a:solidFill>
                        </a:rPr>
                        <a:t>:</a:t>
                      </a:r>
                      <a:endParaRPr lang="en-US" sz="1400" dirty="0">
                        <a:solidFill>
                          <a:schemeClr val="bg1"/>
                        </a:solidFill>
                      </a:endParaRPr>
                    </a:p>
                  </a:txBody>
                  <a:tcPr>
                    <a:solidFill>
                      <a:schemeClr val="accent1"/>
                    </a:solidFill>
                  </a:tcPr>
                </a:tc>
                <a:tc hMerge="1">
                  <a:txBody>
                    <a:bodyPr/>
                    <a:lstStyle/>
                    <a:p>
                      <a:endParaRPr lang="en-US"/>
                    </a:p>
                  </a:txBody>
                  <a:tcPr/>
                </a:tc>
              </a:tr>
              <a:tr h="822592">
                <a:tc>
                  <a:txBody>
                    <a:bodyPr/>
                    <a:lstStyle/>
                    <a:p>
                      <a:r>
                        <a:rPr lang="en-US" sz="1200" dirty="0" smtClean="0"/>
                        <a:t>Ideal company profile</a:t>
                      </a:r>
                      <a:endParaRPr lang="en-US" sz="1200" dirty="0"/>
                    </a:p>
                  </a:txBody>
                  <a:tcPr/>
                </a:tc>
                <a:tc>
                  <a:txBody>
                    <a:bodyPr/>
                    <a:lstStyle/>
                    <a:p>
                      <a:r>
                        <a:rPr lang="en-US" sz="1200" dirty="0" smtClean="0"/>
                        <a:t>Top</a:t>
                      </a:r>
                      <a:r>
                        <a:rPr lang="en-US" sz="1200" baseline="0" dirty="0" smtClean="0"/>
                        <a:t> brand, major retailer located in the US and/or Canada; carries thousands of different products; high volume retailer of clothing, food/beverage, or home furnishing products. The company’s computer system is antiquated; various computer systems are not integrated; pockets within the company still use Excel to track supplier movements</a:t>
                      </a:r>
                      <a:endParaRPr lang="en-US" sz="1200" dirty="0"/>
                    </a:p>
                  </a:txBody>
                  <a:tcPr/>
                </a:tc>
              </a:tr>
              <a:tr h="298467">
                <a:tc gridSpan="2">
                  <a:txBody>
                    <a:bodyPr/>
                    <a:lstStyle/>
                    <a:p>
                      <a:r>
                        <a:rPr lang="en-US" sz="1400" dirty="0" smtClean="0">
                          <a:solidFill>
                            <a:srgbClr val="FFFFFF"/>
                          </a:solidFill>
                        </a:rPr>
                        <a:t>Why they are a good target for</a:t>
                      </a:r>
                      <a:r>
                        <a:rPr lang="en-US" sz="1400" baseline="0" dirty="0" smtClean="0">
                          <a:solidFill>
                            <a:srgbClr val="FFFFFF"/>
                          </a:solidFill>
                        </a:rPr>
                        <a:t> a new supply chain management product:</a:t>
                      </a:r>
                      <a:endParaRPr lang="en-US" sz="1400" dirty="0">
                        <a:solidFill>
                          <a:srgbClr val="FFFFFF"/>
                        </a:solidFill>
                      </a:endParaRPr>
                    </a:p>
                  </a:txBody>
                  <a:tcPr>
                    <a:solidFill>
                      <a:schemeClr val="accent1"/>
                    </a:solidFill>
                  </a:tcPr>
                </a:tc>
                <a:tc hMerge="1">
                  <a:txBody>
                    <a:bodyPr/>
                    <a:lstStyle/>
                    <a:p>
                      <a:endParaRPr lang="en-US"/>
                    </a:p>
                  </a:txBody>
                  <a:tcPr/>
                </a:tc>
              </a:tr>
              <a:tr h="268621">
                <a:tc>
                  <a:txBody>
                    <a:bodyPr/>
                    <a:lstStyle/>
                    <a:p>
                      <a:r>
                        <a:rPr lang="en-US" sz="1200" dirty="0" smtClean="0"/>
                        <a:t>Values</a:t>
                      </a:r>
                      <a:endParaRPr lang="en-US" sz="1200" dirty="0"/>
                    </a:p>
                  </a:txBody>
                  <a:tcPr/>
                </a:tc>
                <a:tc>
                  <a:txBody>
                    <a:bodyPr/>
                    <a:lstStyle/>
                    <a:p>
                      <a:r>
                        <a:rPr lang="en-US" sz="1200" dirty="0" smtClean="0"/>
                        <a:t>High</a:t>
                      </a:r>
                      <a:r>
                        <a:rPr lang="en-US" sz="1200" baseline="0" dirty="0" smtClean="0"/>
                        <a:t> personal productivity; ability to multi-task; computer savvy; high integrity</a:t>
                      </a:r>
                      <a:endParaRPr lang="en-US" sz="1200" dirty="0"/>
                    </a:p>
                  </a:txBody>
                  <a:tcPr/>
                </a:tc>
              </a:tr>
              <a:tr h="451099">
                <a:tc>
                  <a:txBody>
                    <a:bodyPr/>
                    <a:lstStyle/>
                    <a:p>
                      <a:r>
                        <a:rPr lang="en-US" sz="1200" dirty="0" smtClean="0"/>
                        <a:t>Fear</a:t>
                      </a:r>
                      <a:endParaRPr lang="en-US" sz="1200" dirty="0"/>
                    </a:p>
                  </a:txBody>
                  <a:tcPr/>
                </a:tc>
                <a:tc>
                  <a:txBody>
                    <a:bodyPr/>
                    <a:lstStyle/>
                    <a:p>
                      <a:r>
                        <a:rPr lang="en-US" sz="1200" dirty="0" smtClean="0"/>
                        <a:t>Falling behind in their work because of of computer crashes, lost data, inability</a:t>
                      </a:r>
                      <a:r>
                        <a:rPr lang="en-US" sz="1200" baseline="0" dirty="0" smtClean="0"/>
                        <a:t> to stay current on daily shipment tracking</a:t>
                      </a:r>
                      <a:endParaRPr lang="en-US" sz="1200" dirty="0"/>
                    </a:p>
                  </a:txBody>
                  <a:tcPr/>
                </a:tc>
              </a:tr>
              <a:tr h="451099">
                <a:tc>
                  <a:txBody>
                    <a:bodyPr/>
                    <a:lstStyle/>
                    <a:p>
                      <a:r>
                        <a:rPr lang="en-US" sz="1200" dirty="0" smtClean="0"/>
                        <a:t>Pet Peeves</a:t>
                      </a:r>
                      <a:endParaRPr lang="en-US" sz="1200" dirty="0"/>
                    </a:p>
                  </a:txBody>
                  <a:tcPr/>
                </a:tc>
                <a:tc>
                  <a:txBody>
                    <a:bodyPr/>
                    <a:lstStyle/>
                    <a:p>
                      <a:r>
                        <a:rPr lang="en-US" sz="1200" dirty="0" smtClean="0"/>
                        <a:t>Spending</a:t>
                      </a:r>
                      <a:r>
                        <a:rPr lang="en-US" sz="1200" baseline="0" dirty="0" smtClean="0"/>
                        <a:t> too much time looking for data, doing data entry, manually connecting pieces of information from multiple systems</a:t>
                      </a:r>
                      <a:endParaRPr lang="en-US" sz="1200" dirty="0"/>
                    </a:p>
                  </a:txBody>
                  <a:tcPr/>
                </a:tc>
              </a:tr>
              <a:tr h="451099">
                <a:tc>
                  <a:txBody>
                    <a:bodyPr/>
                    <a:lstStyle/>
                    <a:p>
                      <a:r>
                        <a:rPr lang="en-US" sz="1200" dirty="0" smtClean="0"/>
                        <a:t>Personal</a:t>
                      </a:r>
                      <a:r>
                        <a:rPr lang="en-US" sz="1200" baseline="0" dirty="0" smtClean="0"/>
                        <a:t> goal</a:t>
                      </a:r>
                      <a:endParaRPr lang="en-US" sz="1200" dirty="0"/>
                    </a:p>
                  </a:txBody>
                  <a:tcPr/>
                </a:tc>
                <a:tc>
                  <a:txBody>
                    <a:bodyPr/>
                    <a:lstStyle/>
                    <a:p>
                      <a:r>
                        <a:rPr lang="en-US" sz="1200" dirty="0" smtClean="0"/>
                        <a:t>To win a promotion to VP, but that requires the ability</a:t>
                      </a:r>
                      <a:r>
                        <a:rPr lang="en-US" sz="1200" baseline="0" dirty="0" smtClean="0"/>
                        <a:t> to make better business decisions more quickly and to proactively find ways to save money and grow profits</a:t>
                      </a:r>
                      <a:endParaRPr lang="en-US" sz="1200" dirty="0"/>
                    </a:p>
                  </a:txBody>
                  <a:tcPr/>
                </a:tc>
              </a:tr>
              <a:tr h="451099">
                <a:tc>
                  <a:txBody>
                    <a:bodyPr/>
                    <a:lstStyle/>
                    <a:p>
                      <a:r>
                        <a:rPr lang="en-US" sz="1200" dirty="0" smtClean="0"/>
                        <a:t>Information sources</a:t>
                      </a:r>
                      <a:endParaRPr lang="en-US" sz="1200" dirty="0"/>
                    </a:p>
                  </a:txBody>
                  <a:tcPr/>
                </a:tc>
                <a:tc>
                  <a:txBody>
                    <a:bodyPr/>
                    <a:lstStyle/>
                    <a:p>
                      <a:r>
                        <a:rPr lang="en-US" sz="1200" dirty="0" smtClean="0"/>
                        <a:t>Retail</a:t>
                      </a:r>
                      <a:r>
                        <a:rPr lang="en-US" sz="1200" baseline="0" dirty="0" smtClean="0"/>
                        <a:t> business journals, peers, industry conferences, Google searches on next generation of supply chain management solutions</a:t>
                      </a:r>
                      <a:endParaRPr lang="en-US" sz="1200" dirty="0"/>
                    </a:p>
                  </a:txBody>
                  <a:tcPr/>
                </a:tc>
              </a:tr>
            </a:tbl>
          </a:graphicData>
        </a:graphic>
      </p:graphicFrame>
      <p:sp>
        <p:nvSpPr>
          <p:cNvPr id="6" name="TextBox 5"/>
          <p:cNvSpPr txBox="1"/>
          <p:nvPr/>
        </p:nvSpPr>
        <p:spPr>
          <a:xfrm>
            <a:off x="16077" y="48219"/>
            <a:ext cx="6768570" cy="400110"/>
          </a:xfrm>
          <a:prstGeom prst="rect">
            <a:avLst/>
          </a:prstGeom>
          <a:solidFill>
            <a:schemeClr val="bg1"/>
          </a:solidFill>
        </p:spPr>
        <p:txBody>
          <a:bodyPr wrap="square" rtlCol="0">
            <a:spAutoFit/>
          </a:bodyPr>
          <a:lstStyle/>
          <a:p>
            <a:r>
              <a:rPr lang="en-US" b="1" dirty="0" smtClean="0"/>
              <a:t>The frustrated perfectionist: the supply chain systems user </a:t>
            </a:r>
            <a:endParaRPr lang="en-US" b="1" dirty="0"/>
          </a:p>
        </p:txBody>
      </p:sp>
      <p:sp>
        <p:nvSpPr>
          <p:cNvPr id="7" name="Content Placeholder 2"/>
          <p:cNvSpPr txBox="1">
            <a:spLocks/>
          </p:cNvSpPr>
          <p:nvPr/>
        </p:nvSpPr>
        <p:spPr>
          <a:xfrm>
            <a:off x="8778240" y="3198611"/>
            <a:ext cx="2194560" cy="2476520"/>
          </a:xfrm>
          <a:prstGeom prst="rect">
            <a:avLst/>
          </a:prstGeom>
        </p:spPr>
        <p:txBody>
          <a:bodyPr lIns="68568" tIns="34286" rIns="68568" bIns="34286"/>
          <a:lstStyle/>
          <a:p>
            <a:pPr marL="367310" marR="0" lvl="0" indent="-367310" algn="l" defTabSz="489744" rtl="0" eaLnBrk="1" fontAlgn="auto" latinLnBrk="0" hangingPunct="1">
              <a:lnSpc>
                <a:spcPct val="100000"/>
              </a:lnSpc>
              <a:spcBef>
                <a:spcPct val="20000"/>
              </a:spcBef>
              <a:spcAft>
                <a:spcPts val="1200"/>
              </a:spcAft>
              <a:buClr>
                <a:schemeClr val="tx1"/>
              </a:buClr>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Notice the implied requirements for a new supply</a:t>
            </a:r>
            <a:r>
              <a:rPr kumimoji="0" lang="en-US" sz="2000" b="0" i="0" u="none" strike="noStrike" kern="1200" cap="none" spc="0" normalizeH="0" noProof="0" dirty="0" smtClean="0">
                <a:ln>
                  <a:noFill/>
                </a:ln>
                <a:solidFill>
                  <a:schemeClr val="tx1"/>
                </a:solidFill>
                <a:effectLst/>
                <a:uLnTx/>
                <a:uFillTx/>
                <a:latin typeface="+mn-lt"/>
                <a:ea typeface="+mn-ea"/>
                <a:cs typeface="+mn-cs"/>
              </a:rPr>
              <a:t> chain management system.</a:t>
            </a:r>
            <a:endParaRPr kumimoji="0" lang="en-US" sz="2000" b="1" i="1" u="none" strike="noStrike" kern="1200" cap="none" spc="0" normalizeH="0" baseline="0" noProof="0" dirty="0">
              <a:ln>
                <a:noFill/>
              </a:ln>
              <a:solidFill>
                <a:srgbClr val="008000"/>
              </a:solidFill>
              <a:effectLst/>
              <a:uLnTx/>
              <a:uFillTx/>
              <a:latin typeface="+mn-lt"/>
              <a:ea typeface="+mn-ea"/>
              <a:cs typeface="+mn-cs"/>
            </a:endParaRPr>
          </a:p>
        </p:txBody>
      </p:sp>
      <p:pic>
        <p:nvPicPr>
          <p:cNvPr id="8" name="Picture 7" descr="guy-pulling-hair-out.jpg"/>
          <p:cNvPicPr>
            <a:picLocks noChangeAspect="1"/>
          </p:cNvPicPr>
          <p:nvPr/>
        </p:nvPicPr>
        <p:blipFill>
          <a:blip r:embed="rId3"/>
          <a:stretch>
            <a:fillRect/>
          </a:stretch>
        </p:blipFill>
        <p:spPr>
          <a:xfrm>
            <a:off x="7249728" y="472083"/>
            <a:ext cx="1457325" cy="952500"/>
          </a:xfrm>
          <a:prstGeom prst="rect">
            <a:avLst/>
          </a:prstGeom>
        </p:spPr>
      </p:pic>
      <p:sp>
        <p:nvSpPr>
          <p:cNvPr id="9" name="Oval 8"/>
          <p:cNvSpPr/>
          <p:nvPr/>
        </p:nvSpPr>
        <p:spPr>
          <a:xfrm>
            <a:off x="1397182" y="1800310"/>
            <a:ext cx="6352113" cy="33453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1435737" y="1971114"/>
            <a:ext cx="1546178" cy="3661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4638532" y="2357595"/>
            <a:ext cx="2926695" cy="2741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5982235" y="2933285"/>
            <a:ext cx="2839805" cy="30579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5379952" y="3301362"/>
            <a:ext cx="2926695" cy="2741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1219998" y="5233770"/>
            <a:ext cx="2111648" cy="26899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1509363" y="4355553"/>
            <a:ext cx="1086007" cy="28222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2219115" y="4797246"/>
            <a:ext cx="2111648" cy="26899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1390805" y="4074630"/>
            <a:ext cx="2111648" cy="26899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395299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 information on personas</a:t>
            </a:r>
            <a:endParaRPr lang="en-US" dirty="0"/>
          </a:p>
        </p:txBody>
      </p:sp>
      <p:pic>
        <p:nvPicPr>
          <p:cNvPr id="5" name="Picture 4" descr="pic 2.jpg">
            <a:hlinkClick r:id="rId2"/>
          </p:cNvPr>
          <p:cNvPicPr>
            <a:picLocks noChangeAspect="1"/>
          </p:cNvPicPr>
          <p:nvPr/>
        </p:nvPicPr>
        <p:blipFill>
          <a:blip r:embed="rId3"/>
          <a:stretch>
            <a:fillRect/>
          </a:stretch>
        </p:blipFill>
        <p:spPr>
          <a:xfrm rot="347596">
            <a:off x="7534046" y="1615186"/>
            <a:ext cx="2052581" cy="3120240"/>
          </a:xfrm>
          <a:prstGeom prst="rect">
            <a:avLst/>
          </a:prstGeom>
          <a:ln>
            <a:noFill/>
          </a:ln>
          <a:effectLst>
            <a:outerShdw blurRad="190500" algn="tl" rotWithShape="0">
              <a:srgbClr val="000000">
                <a:alpha val="70000"/>
              </a:srgbClr>
            </a:outerShdw>
          </a:effectLst>
        </p:spPr>
      </p:pic>
      <p:sp>
        <p:nvSpPr>
          <p:cNvPr id="7" name="TextBox 6"/>
          <p:cNvSpPr txBox="1"/>
          <p:nvPr/>
        </p:nvSpPr>
        <p:spPr>
          <a:xfrm>
            <a:off x="645777" y="4391032"/>
            <a:ext cx="5006499" cy="1015663"/>
          </a:xfrm>
          <a:prstGeom prst="rect">
            <a:avLst/>
          </a:prstGeom>
          <a:noFill/>
        </p:spPr>
        <p:txBody>
          <a:bodyPr wrap="none" rtlCol="0">
            <a:spAutoFit/>
          </a:bodyPr>
          <a:lstStyle/>
          <a:p>
            <a:r>
              <a:rPr lang="en-US" dirty="0" smtClean="0"/>
              <a:t>Online course: </a:t>
            </a:r>
            <a:endParaRPr lang="en-US" dirty="0" smtClean="0"/>
          </a:p>
          <a:p>
            <a:r>
              <a:rPr lang="en-US" b="1" dirty="0" smtClean="0"/>
              <a:t>Product Management &amp; Marketing: </a:t>
            </a:r>
            <a:r>
              <a:rPr lang="en-US" b="1" i="1" dirty="0" smtClean="0">
                <a:solidFill>
                  <a:schemeClr val="accent6"/>
                </a:solidFill>
              </a:rPr>
              <a:t>Personas</a:t>
            </a:r>
            <a:endParaRPr lang="en-US" b="1" i="1" dirty="0" smtClean="0">
              <a:solidFill>
                <a:schemeClr val="accent6"/>
              </a:solidFill>
            </a:endParaRPr>
          </a:p>
          <a:p>
            <a:r>
              <a:rPr lang="en-US" dirty="0" smtClean="0"/>
              <a:t>http://</a:t>
            </a:r>
            <a:r>
              <a:rPr lang="en-US" dirty="0" err="1" smtClean="0"/>
              <a:t>www.udemy.com</a:t>
            </a:r>
            <a:r>
              <a:rPr lang="en-US" dirty="0" smtClean="0"/>
              <a:t>/personas</a:t>
            </a:r>
            <a:endParaRPr lang="en-US" dirty="0"/>
          </a:p>
        </p:txBody>
      </p:sp>
      <p:sp>
        <p:nvSpPr>
          <p:cNvPr id="8" name="TextBox 7"/>
          <p:cNvSpPr txBox="1"/>
          <p:nvPr/>
        </p:nvSpPr>
        <p:spPr>
          <a:xfrm>
            <a:off x="6457754" y="4767715"/>
            <a:ext cx="3145337" cy="1015663"/>
          </a:xfrm>
          <a:prstGeom prst="rect">
            <a:avLst/>
          </a:prstGeom>
          <a:noFill/>
        </p:spPr>
        <p:txBody>
          <a:bodyPr wrap="none" rtlCol="0">
            <a:spAutoFit/>
          </a:bodyPr>
          <a:lstStyle/>
          <a:p>
            <a:r>
              <a:rPr lang="en-US" dirty="0" smtClean="0"/>
              <a:t>Book</a:t>
            </a:r>
            <a:r>
              <a:rPr lang="en-US" dirty="0" smtClean="0"/>
              <a:t>:</a:t>
            </a:r>
          </a:p>
          <a:p>
            <a:r>
              <a:rPr lang="en-US" b="1" dirty="0" smtClean="0"/>
              <a:t>The Marketing High Ground</a:t>
            </a:r>
            <a:endParaRPr lang="en-US" b="1" dirty="0" smtClean="0"/>
          </a:p>
          <a:p>
            <a:r>
              <a:rPr lang="en-US" b="1" dirty="0"/>
              <a:t>http://</a:t>
            </a:r>
            <a:r>
              <a:rPr lang="en-US" b="1" dirty="0" err="1"/>
              <a:t>tinyurl.com</a:t>
            </a:r>
            <a:r>
              <a:rPr lang="en-US" b="1" dirty="0"/>
              <a:t>/hdufcq4</a:t>
            </a:r>
            <a:endParaRPr lang="en-US" dirty="0"/>
          </a:p>
        </p:txBody>
      </p:sp>
      <p:pic>
        <p:nvPicPr>
          <p:cNvPr id="3" name="Picture 2" descr="Courseid-370874-Revision-1-Designer-Rih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515" y="2116819"/>
            <a:ext cx="3644395" cy="2049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38308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endParaRPr lang="en-US" dirty="0"/>
          </a:p>
        </p:txBody>
      </p:sp>
      <p:pic>
        <p:nvPicPr>
          <p:cNvPr id="80899" name="Picture 3" descr="Figure 5.jpg"/>
          <p:cNvPicPr>
            <a:picLocks noChangeAspect="1"/>
          </p:cNvPicPr>
          <p:nvPr/>
        </p:nvPicPr>
        <p:blipFill>
          <a:blip r:embed="rId3"/>
          <a:srcRect/>
          <a:stretch>
            <a:fillRect/>
          </a:stretch>
        </p:blipFill>
        <p:spPr bwMode="auto">
          <a:xfrm>
            <a:off x="3810" y="0"/>
            <a:ext cx="10965180" cy="6172200"/>
          </a:xfrm>
          <a:prstGeom prst="rect">
            <a:avLst/>
          </a:prstGeom>
          <a:noFill/>
          <a:ln w="9525">
            <a:noFill/>
            <a:miter lim="800000"/>
            <a:headEnd/>
            <a:tailEnd/>
          </a:ln>
        </p:spPr>
      </p:pic>
      <p:sp>
        <p:nvSpPr>
          <p:cNvPr id="2" name="TextBox 1"/>
          <p:cNvSpPr txBox="1"/>
          <p:nvPr/>
        </p:nvSpPr>
        <p:spPr>
          <a:xfrm>
            <a:off x="7964563" y="5772090"/>
            <a:ext cx="2830372" cy="400110"/>
          </a:xfrm>
          <a:prstGeom prst="rect">
            <a:avLst/>
          </a:prstGeom>
          <a:noFill/>
        </p:spPr>
        <p:txBody>
          <a:bodyPr wrap="none" rtlCol="0">
            <a:spAutoFit/>
          </a:bodyPr>
          <a:lstStyle/>
          <a:p>
            <a:r>
              <a:rPr lang="en-US" dirty="0" smtClean="0"/>
              <a:t>© KickStart Alliance 2015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3178"/>
            <a:ext cx="10972800" cy="684903"/>
          </a:xfrm>
        </p:spPr>
        <p:txBody>
          <a:bodyPr>
            <a:normAutofit fontScale="90000"/>
          </a:bodyPr>
          <a:lstStyle/>
          <a:p>
            <a:r>
              <a:rPr lang="en-US" dirty="0" smtClean="0"/>
              <a:t>Persona Template – Part 1</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3436756"/>
              </p:ext>
            </p:extLst>
          </p:nvPr>
        </p:nvGraphicFramePr>
        <p:xfrm>
          <a:off x="600974" y="1095468"/>
          <a:ext cx="9874250" cy="3200399"/>
        </p:xfrm>
        <a:graphic>
          <a:graphicData uri="http://schemas.openxmlformats.org/drawingml/2006/table">
            <a:tbl>
              <a:tblPr firstRow="1" bandRow="1">
                <a:tableStyleId>{5C22544A-7EE6-4342-B048-85BDC9FD1C3A}</a:tableStyleId>
              </a:tblPr>
              <a:tblGrid>
                <a:gridCol w="2303237"/>
                <a:gridCol w="7571013"/>
              </a:tblGrid>
              <a:tr h="370840">
                <a:tc gridSpan="2">
                  <a:txBody>
                    <a:bodyPr/>
                    <a:lstStyle/>
                    <a:p>
                      <a:r>
                        <a:rPr lang="en-US" sz="2800" i="1" dirty="0" smtClean="0"/>
                        <a:t>Who they are:</a:t>
                      </a:r>
                      <a:endParaRPr lang="en-US" sz="2800" i="1" dirty="0"/>
                    </a:p>
                  </a:txBody>
                  <a:tcPr/>
                </a:tc>
                <a:tc hMerge="1">
                  <a:txBody>
                    <a:bodyPr/>
                    <a:lstStyle/>
                    <a:p>
                      <a:endParaRPr lang="en-US" dirty="0"/>
                    </a:p>
                  </a:txBody>
                  <a:tcPr/>
                </a:tc>
              </a:tr>
              <a:tr h="370840">
                <a:tc>
                  <a:txBody>
                    <a:bodyPr/>
                    <a:lstStyle/>
                    <a:p>
                      <a:r>
                        <a:rPr lang="en-US" dirty="0" smtClean="0"/>
                        <a:t>Name/gender/age</a:t>
                      </a:r>
                    </a:p>
                  </a:txBody>
                  <a:tcPr/>
                </a:tc>
                <a:tc>
                  <a:txBody>
                    <a:bodyPr/>
                    <a:lstStyle/>
                    <a:p>
                      <a:endParaRPr lang="en-US" dirty="0"/>
                    </a:p>
                  </a:txBody>
                  <a:tcPr/>
                </a:tc>
              </a:tr>
              <a:tr h="370840">
                <a:tc>
                  <a:txBody>
                    <a:bodyPr/>
                    <a:lstStyle/>
                    <a:p>
                      <a:r>
                        <a:rPr lang="en-US" dirty="0" smtClean="0"/>
                        <a:t>Education</a:t>
                      </a:r>
                      <a:endParaRPr lang="en-US" dirty="0"/>
                    </a:p>
                  </a:txBody>
                  <a:tcPr/>
                </a:tc>
                <a:tc>
                  <a:txBody>
                    <a:bodyPr/>
                    <a:lstStyle/>
                    <a:p>
                      <a:endParaRPr lang="en-US" dirty="0"/>
                    </a:p>
                  </a:txBody>
                  <a:tcPr/>
                </a:tc>
              </a:tr>
              <a:tr h="370840">
                <a:tc>
                  <a:txBody>
                    <a:bodyPr/>
                    <a:lstStyle/>
                    <a:p>
                      <a:r>
                        <a:rPr lang="en-US" dirty="0" smtClean="0"/>
                        <a:t>Title/responsibility</a:t>
                      </a:r>
                      <a:endParaRPr lang="en-US" dirty="0"/>
                    </a:p>
                  </a:txBody>
                  <a:tcPr/>
                </a:tc>
                <a:tc>
                  <a:txBody>
                    <a:bodyPr/>
                    <a:lstStyle/>
                    <a:p>
                      <a:endParaRPr lang="en-US" dirty="0"/>
                    </a:p>
                  </a:txBody>
                  <a:tcPr/>
                </a:tc>
              </a:tr>
              <a:tr h="370840">
                <a:tc>
                  <a:txBody>
                    <a:bodyPr/>
                    <a:lstStyle/>
                    <a:p>
                      <a:r>
                        <a:rPr lang="en-US" dirty="0" smtClean="0"/>
                        <a:t>Role in the purchase</a:t>
                      </a:r>
                      <a:r>
                        <a:rPr lang="en-US" baseline="0" dirty="0" smtClean="0"/>
                        <a:t> process</a:t>
                      </a:r>
                      <a:endParaRPr lang="en-US" dirty="0"/>
                    </a:p>
                  </a:txBody>
                  <a:tcPr/>
                </a:tc>
                <a:tc>
                  <a:txBody>
                    <a:bodyPr/>
                    <a:lstStyle/>
                    <a:p>
                      <a:endParaRPr lang="en-US" dirty="0"/>
                    </a:p>
                  </a:txBody>
                  <a:tcPr/>
                </a:tc>
              </a:tr>
              <a:tr h="370840">
                <a:tc>
                  <a:txBody>
                    <a:bodyPr/>
                    <a:lstStyle/>
                    <a:p>
                      <a:r>
                        <a:rPr lang="en-US" dirty="0" smtClean="0"/>
                        <a:t>Attitude</a:t>
                      </a:r>
                      <a:endParaRPr lang="en-US" dirty="0"/>
                    </a:p>
                  </a:txBody>
                  <a:tcPr/>
                </a:tc>
                <a:tc>
                  <a:txBody>
                    <a:bodyPr/>
                    <a:lstStyle/>
                    <a:p>
                      <a:endParaRPr lang="en-US" dirty="0"/>
                    </a:p>
                  </a:txBody>
                  <a:tcPr/>
                </a:tc>
              </a:tr>
              <a:tr h="370840">
                <a:tc>
                  <a:txBody>
                    <a:bodyPr/>
                    <a:lstStyle/>
                    <a:p>
                      <a:r>
                        <a:rPr lang="en-US" dirty="0" smtClean="0"/>
                        <a:t>Reputation</a:t>
                      </a:r>
                      <a:endParaRPr lang="en-US" dirty="0"/>
                    </a:p>
                  </a:txBody>
                  <a:tcPr/>
                </a:tc>
                <a:tc>
                  <a:txBody>
                    <a:bodyPr/>
                    <a:lstStyle/>
                    <a:p>
                      <a:endParaRPr lang="en-US" dirty="0"/>
                    </a:p>
                  </a:txBody>
                  <a:tcPr/>
                </a:tc>
              </a:tr>
            </a:tbl>
          </a:graphicData>
        </a:graphic>
      </p:graphicFrame>
      <p:sp>
        <p:nvSpPr>
          <p:cNvPr id="7" name="TextBox 6"/>
          <p:cNvSpPr txBox="1"/>
          <p:nvPr/>
        </p:nvSpPr>
        <p:spPr>
          <a:xfrm>
            <a:off x="697863" y="4521797"/>
            <a:ext cx="9848895" cy="707886"/>
          </a:xfrm>
          <a:prstGeom prst="rect">
            <a:avLst/>
          </a:prstGeom>
          <a:noFill/>
          <a:ln>
            <a:solidFill>
              <a:schemeClr val="tx1"/>
            </a:solidFill>
          </a:ln>
        </p:spPr>
        <p:txBody>
          <a:bodyPr wrap="none" rtlCol="0">
            <a:spAutoFit/>
          </a:bodyPr>
          <a:lstStyle/>
          <a:p>
            <a:r>
              <a:rPr lang="en-US" i="1" dirty="0" smtClean="0"/>
              <a:t>Remember, this is only a guide. Customize the template with characteristics and other details</a:t>
            </a:r>
          </a:p>
          <a:p>
            <a:r>
              <a:rPr lang="en-US" i="1" dirty="0" smtClean="0"/>
              <a:t>relevant to your specific business and target market.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039"/>
            <a:ext cx="10972800" cy="684903"/>
          </a:xfrm>
        </p:spPr>
        <p:txBody>
          <a:bodyPr>
            <a:normAutofit fontScale="90000"/>
          </a:bodyPr>
          <a:lstStyle/>
          <a:p>
            <a:r>
              <a:rPr lang="en-US" dirty="0" smtClean="0"/>
              <a:t>Persona Template – Part 2</a:t>
            </a:r>
            <a:endParaRPr lang="en-US" dirty="0"/>
          </a:p>
        </p:txBody>
      </p:sp>
      <p:graphicFrame>
        <p:nvGraphicFramePr>
          <p:cNvPr id="6" name="Content Placeholder 5"/>
          <p:cNvGraphicFramePr>
            <a:graphicFrameLocks noGrp="1"/>
          </p:cNvGraphicFramePr>
          <p:nvPr>
            <p:ph idx="1"/>
          </p:nvPr>
        </p:nvGraphicFramePr>
        <p:xfrm>
          <a:off x="611737" y="1439863"/>
          <a:ext cx="9874250" cy="3047999"/>
        </p:xfrm>
        <a:graphic>
          <a:graphicData uri="http://schemas.openxmlformats.org/drawingml/2006/table">
            <a:tbl>
              <a:tblPr firstRow="1" bandRow="1">
                <a:tableStyleId>{5C22544A-7EE6-4342-B048-85BDC9FD1C3A}</a:tableStyleId>
              </a:tblPr>
              <a:tblGrid>
                <a:gridCol w="2573915"/>
                <a:gridCol w="7300335"/>
              </a:tblGrid>
              <a:tr h="370840">
                <a:tc gridSpan="2">
                  <a:txBody>
                    <a:bodyPr/>
                    <a:lstStyle/>
                    <a:p>
                      <a:r>
                        <a:rPr lang="en-US" sz="2800" i="1" dirty="0" smtClean="0"/>
                        <a:t>Where they work</a:t>
                      </a:r>
                      <a:endParaRPr lang="en-US" sz="2800" i="1" dirty="0"/>
                    </a:p>
                  </a:txBody>
                  <a:tcPr/>
                </a:tc>
                <a:tc hMerge="1">
                  <a:txBody>
                    <a:bodyPr/>
                    <a:lstStyle/>
                    <a:p>
                      <a:endParaRPr lang="en-US" dirty="0"/>
                    </a:p>
                  </a:txBody>
                  <a:tcPr/>
                </a:tc>
              </a:tr>
              <a:tr h="370840">
                <a:tc>
                  <a:txBody>
                    <a:bodyPr/>
                    <a:lstStyle/>
                    <a:p>
                      <a:r>
                        <a:rPr lang="en-US" dirty="0" smtClean="0"/>
                        <a:t>Ideal company profile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c>
                  <a:txBody>
                    <a:bodyPr/>
                    <a:lstStyle/>
                    <a:p>
                      <a:endParaRPr lang="en-US" dirty="0"/>
                    </a:p>
                  </a:txBody>
                  <a:tcPr/>
                </a:tc>
              </a:tr>
            </a:tbl>
          </a:graphicData>
        </a:graphic>
      </p:graphicFrame>
      <p:sp>
        <p:nvSpPr>
          <p:cNvPr id="8" name="TextBox 7"/>
          <p:cNvSpPr txBox="1"/>
          <p:nvPr/>
        </p:nvSpPr>
        <p:spPr>
          <a:xfrm>
            <a:off x="644049" y="4575609"/>
            <a:ext cx="9848895" cy="707886"/>
          </a:xfrm>
          <a:prstGeom prst="rect">
            <a:avLst/>
          </a:prstGeom>
          <a:noFill/>
          <a:ln>
            <a:solidFill>
              <a:schemeClr val="tx1"/>
            </a:solidFill>
          </a:ln>
        </p:spPr>
        <p:txBody>
          <a:bodyPr wrap="none" rtlCol="0">
            <a:spAutoFit/>
          </a:bodyPr>
          <a:lstStyle/>
          <a:p>
            <a:r>
              <a:rPr lang="en-US" i="1" dirty="0" smtClean="0"/>
              <a:t>Remember, this is only a guide. Customize the template with characteristics and other details</a:t>
            </a:r>
          </a:p>
          <a:p>
            <a:r>
              <a:rPr lang="en-US" i="1" dirty="0" smtClean="0"/>
              <a:t>relevant to your specific business and target market.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702"/>
            <a:ext cx="10972800" cy="684903"/>
          </a:xfrm>
        </p:spPr>
        <p:txBody>
          <a:bodyPr>
            <a:normAutofit fontScale="90000"/>
          </a:bodyPr>
          <a:lstStyle/>
          <a:p>
            <a:r>
              <a:rPr lang="en-US" dirty="0" smtClean="0"/>
              <a:t>Persona Template – Part 3</a:t>
            </a:r>
            <a:endParaRPr lang="en-US" dirty="0"/>
          </a:p>
        </p:txBody>
      </p:sp>
      <p:graphicFrame>
        <p:nvGraphicFramePr>
          <p:cNvPr id="6" name="Content Placeholder 5"/>
          <p:cNvGraphicFramePr>
            <a:graphicFrameLocks noGrp="1"/>
          </p:cNvGraphicFramePr>
          <p:nvPr>
            <p:ph idx="1"/>
          </p:nvPr>
        </p:nvGraphicFramePr>
        <p:xfrm>
          <a:off x="611737" y="1439863"/>
          <a:ext cx="9874250" cy="2103119"/>
        </p:xfrm>
        <a:graphic>
          <a:graphicData uri="http://schemas.openxmlformats.org/drawingml/2006/table">
            <a:tbl>
              <a:tblPr firstRow="1" bandRow="1">
                <a:tableStyleId>{5C22544A-7EE6-4342-B048-85BDC9FD1C3A}</a:tableStyleId>
              </a:tblPr>
              <a:tblGrid>
                <a:gridCol w="2303237"/>
                <a:gridCol w="7571013"/>
              </a:tblGrid>
              <a:tr h="370840">
                <a:tc gridSpan="2">
                  <a:txBody>
                    <a:bodyPr/>
                    <a:lstStyle/>
                    <a:p>
                      <a:r>
                        <a:rPr lang="en-US" sz="2800" i="1" dirty="0" smtClean="0"/>
                        <a:t>Why</a:t>
                      </a:r>
                      <a:r>
                        <a:rPr lang="en-US" sz="2800" i="1" baseline="0" dirty="0" smtClean="0"/>
                        <a:t> they are a good target</a:t>
                      </a:r>
                      <a:r>
                        <a:rPr lang="en-US" sz="2800" i="1" dirty="0" smtClean="0"/>
                        <a:t>:</a:t>
                      </a:r>
                      <a:endParaRPr lang="en-US" sz="2800" i="1" dirty="0"/>
                    </a:p>
                  </a:txBody>
                  <a:tcPr/>
                </a:tc>
                <a:tc hMerge="1">
                  <a:txBody>
                    <a:bodyPr/>
                    <a:lstStyle/>
                    <a:p>
                      <a:endParaRPr lang="en-US" dirty="0"/>
                    </a:p>
                  </a:txBody>
                  <a:tcPr/>
                </a:tc>
              </a:tr>
              <a:tr h="370840">
                <a:tc>
                  <a:txBody>
                    <a:bodyPr/>
                    <a:lstStyle/>
                    <a:p>
                      <a:r>
                        <a:rPr lang="en-US" dirty="0" smtClean="0"/>
                        <a:t>Values</a:t>
                      </a:r>
                    </a:p>
                  </a:txBody>
                  <a:tcPr/>
                </a:tc>
                <a:tc>
                  <a:txBody>
                    <a:bodyPr/>
                    <a:lstStyle/>
                    <a:p>
                      <a:endParaRPr lang="en-US" dirty="0"/>
                    </a:p>
                  </a:txBody>
                  <a:tcPr/>
                </a:tc>
              </a:tr>
              <a:tr h="370840">
                <a:tc>
                  <a:txBody>
                    <a:bodyPr/>
                    <a:lstStyle/>
                    <a:p>
                      <a:r>
                        <a:rPr lang="en-US" dirty="0" smtClean="0"/>
                        <a:t>Fears</a:t>
                      </a:r>
                      <a:endParaRPr lang="en-US" dirty="0"/>
                    </a:p>
                  </a:txBody>
                  <a:tcPr/>
                </a:tc>
                <a:tc>
                  <a:txBody>
                    <a:bodyPr/>
                    <a:lstStyle/>
                    <a:p>
                      <a:endParaRPr lang="en-US" dirty="0"/>
                    </a:p>
                  </a:txBody>
                  <a:tcPr/>
                </a:tc>
              </a:tr>
              <a:tr h="370840">
                <a:tc>
                  <a:txBody>
                    <a:bodyPr/>
                    <a:lstStyle/>
                    <a:p>
                      <a:r>
                        <a:rPr lang="en-US" dirty="0" smtClean="0"/>
                        <a:t>“Pet peeves” </a:t>
                      </a:r>
                      <a:endParaRPr lang="en-US" dirty="0"/>
                    </a:p>
                  </a:txBody>
                  <a:tcPr/>
                </a:tc>
                <a:tc>
                  <a:txBody>
                    <a:bodyPr/>
                    <a:lstStyle/>
                    <a:p>
                      <a:endParaRPr lang="en-US" dirty="0"/>
                    </a:p>
                  </a:txBody>
                  <a:tcPr/>
                </a:tc>
              </a:tr>
              <a:tr h="370840">
                <a:tc>
                  <a:txBody>
                    <a:bodyPr/>
                    <a:lstStyle/>
                    <a:p>
                      <a:r>
                        <a:rPr lang="en-US" dirty="0" smtClean="0"/>
                        <a:t>Information</a:t>
                      </a:r>
                      <a:r>
                        <a:rPr lang="en-US" baseline="0" dirty="0" smtClean="0"/>
                        <a:t> sources</a:t>
                      </a:r>
                      <a:endParaRPr lang="en-US" dirty="0"/>
                    </a:p>
                  </a:txBody>
                  <a:tcPr/>
                </a:tc>
                <a:tc>
                  <a:txBody>
                    <a:bodyPr/>
                    <a:lstStyle/>
                    <a:p>
                      <a:endParaRPr lang="en-US" dirty="0"/>
                    </a:p>
                  </a:txBody>
                  <a:tcPr/>
                </a:tc>
              </a:tr>
            </a:tbl>
          </a:graphicData>
        </a:graphic>
      </p:graphicFrame>
      <p:sp>
        <p:nvSpPr>
          <p:cNvPr id="7" name="TextBox 6"/>
          <p:cNvSpPr txBox="1"/>
          <p:nvPr/>
        </p:nvSpPr>
        <p:spPr>
          <a:xfrm>
            <a:off x="644049" y="3736147"/>
            <a:ext cx="9848895" cy="707886"/>
          </a:xfrm>
          <a:prstGeom prst="rect">
            <a:avLst/>
          </a:prstGeom>
          <a:noFill/>
          <a:ln>
            <a:solidFill>
              <a:schemeClr val="tx1"/>
            </a:solidFill>
          </a:ln>
        </p:spPr>
        <p:txBody>
          <a:bodyPr wrap="none" rtlCol="0">
            <a:spAutoFit/>
          </a:bodyPr>
          <a:lstStyle/>
          <a:p>
            <a:r>
              <a:rPr lang="en-US" i="1" dirty="0" smtClean="0"/>
              <a:t>Remember, this is only a guide. Customize the template with characteristics and other details</a:t>
            </a:r>
          </a:p>
          <a:p>
            <a:r>
              <a:rPr lang="en-US" i="1" dirty="0" smtClean="0"/>
              <a:t>relevant to your specific business and target market.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 Template – Part 4</a:t>
            </a:r>
            <a:endParaRPr lang="en-US" dirty="0"/>
          </a:p>
        </p:txBody>
      </p:sp>
      <p:sp>
        <p:nvSpPr>
          <p:cNvPr id="3" name="Content Placeholder 2"/>
          <p:cNvSpPr>
            <a:spLocks noGrp="1"/>
          </p:cNvSpPr>
          <p:nvPr>
            <p:ph idx="1"/>
          </p:nvPr>
        </p:nvSpPr>
        <p:spPr>
          <a:xfrm>
            <a:off x="548640" y="1440185"/>
            <a:ext cx="9875520" cy="2598288"/>
          </a:xfrm>
        </p:spPr>
        <p:txBody>
          <a:bodyPr/>
          <a:lstStyle/>
          <a:p>
            <a:r>
              <a:rPr lang="en-US" dirty="0" smtClean="0"/>
              <a:t>Now, create a short-hand description of your persona </a:t>
            </a:r>
          </a:p>
          <a:p>
            <a:r>
              <a:rPr lang="en-US" dirty="0" smtClean="0"/>
              <a:t>And, find a photo of a person who illustrates those characteristics</a:t>
            </a:r>
          </a:p>
          <a:p>
            <a:r>
              <a:rPr lang="en-US" dirty="0" smtClean="0"/>
              <a:t>And finally, summarize all four slides into a single slide that can be shared with your entire team</a:t>
            </a:r>
          </a:p>
        </p:txBody>
      </p:sp>
      <p:sp>
        <p:nvSpPr>
          <p:cNvPr id="6" name="TextBox 5"/>
          <p:cNvSpPr txBox="1"/>
          <p:nvPr/>
        </p:nvSpPr>
        <p:spPr>
          <a:xfrm>
            <a:off x="1832270" y="5225034"/>
            <a:ext cx="7041260" cy="400110"/>
          </a:xfrm>
          <a:prstGeom prst="rect">
            <a:avLst/>
          </a:prstGeom>
          <a:noFill/>
          <a:ln>
            <a:solidFill>
              <a:schemeClr val="tx1"/>
            </a:solidFill>
          </a:ln>
        </p:spPr>
        <p:txBody>
          <a:bodyPr wrap="none" rtlCol="0">
            <a:spAutoFit/>
          </a:bodyPr>
          <a:lstStyle/>
          <a:p>
            <a:r>
              <a:rPr lang="en-US" i="1" dirty="0" smtClean="0"/>
              <a:t>Don’t forget to share your persona with marketers and sales reps.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731" y="834218"/>
            <a:ext cx="9326880" cy="1323023"/>
          </a:xfrm>
        </p:spPr>
        <p:txBody>
          <a:bodyPr>
            <a:normAutofit/>
          </a:bodyPr>
          <a:lstStyle/>
          <a:p>
            <a:r>
              <a:rPr lang="en-US" sz="4000" dirty="0" smtClean="0">
                <a:solidFill>
                  <a:srgbClr val="000000"/>
                </a:solidFill>
              </a:rPr>
              <a:t>Persona Examples</a:t>
            </a:r>
            <a:endParaRPr lang="en-US" sz="4000" dirty="0">
              <a:solidFill>
                <a:srgbClr val="000000"/>
              </a:solidFill>
            </a:endParaRPr>
          </a:p>
        </p:txBody>
      </p:sp>
      <p:sp>
        <p:nvSpPr>
          <p:cNvPr id="3" name="Subtitle 2"/>
          <p:cNvSpPr>
            <a:spLocks noGrp="1"/>
          </p:cNvSpPr>
          <p:nvPr>
            <p:ph type="subTitle" idx="1"/>
          </p:nvPr>
        </p:nvSpPr>
        <p:spPr>
          <a:xfrm>
            <a:off x="242803" y="2918645"/>
            <a:ext cx="10459179" cy="2366475"/>
          </a:xfrm>
        </p:spPr>
        <p:txBody>
          <a:bodyPr/>
          <a:lstStyle/>
          <a:p>
            <a:r>
              <a:rPr lang="en-US" i="1" dirty="0" smtClean="0">
                <a:solidFill>
                  <a:srgbClr val="000000"/>
                </a:solidFill>
              </a:rPr>
              <a:t>Here are a few examples of personas created by real companies. Slides 5 and 6 highlight key words included in the persona that helped drive a clear and focused positioning statement and customer messaging.</a:t>
            </a:r>
            <a:endParaRPr lang="en-US" i="1" dirty="0">
              <a:solidFill>
                <a:srgbClr val="000000"/>
              </a:solidFill>
            </a:endParaRPr>
          </a:p>
        </p:txBody>
      </p:sp>
    </p:spTree>
    <p:extLst>
      <p:ext uri="{BB962C8B-B14F-4D97-AF65-F5344CB8AC3E}">
        <p14:creationId xmlns:p14="http://schemas.microsoft.com/office/powerpoint/2010/main" val="3821664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749675" y="5721350"/>
            <a:ext cx="3473450" cy="328613"/>
          </a:xfrm>
          <a:prstGeom prst="rect">
            <a:avLst/>
          </a:prstGeom>
        </p:spPr>
        <p:txBody>
          <a:bodyPr/>
          <a:lstStyle/>
          <a:p>
            <a:r>
              <a:rPr lang="en-US" smtClean="0"/>
              <a:t> ©Spice Catalyst 2013</a:t>
            </a:r>
            <a:endParaRPr lang="en-US" dirty="0"/>
          </a:p>
        </p:txBody>
      </p:sp>
      <p:sp>
        <p:nvSpPr>
          <p:cNvPr id="6" name="Content Placeholder 2"/>
          <p:cNvSpPr>
            <a:spLocks noGrp="1"/>
          </p:cNvSpPr>
          <p:nvPr>
            <p:ph idx="1"/>
          </p:nvPr>
        </p:nvSpPr>
        <p:spPr>
          <a:xfrm>
            <a:off x="7726827" y="1543294"/>
            <a:ext cx="3245973" cy="4073367"/>
          </a:xfrm>
        </p:spPr>
        <p:txBody>
          <a:bodyPr/>
          <a:lstStyle/>
          <a:p>
            <a:pPr>
              <a:spcAft>
                <a:spcPts val="600"/>
              </a:spcAft>
            </a:pPr>
            <a:r>
              <a:rPr lang="en-US" sz="2400" dirty="0" smtClean="0"/>
              <a:t>The “conflicted procrastinator” reflects the attitude of an executive who is afraid of making a bad purchase decision.</a:t>
            </a:r>
          </a:p>
          <a:p>
            <a:pPr>
              <a:spcAft>
                <a:spcPts val="600"/>
              </a:spcAft>
            </a:pPr>
            <a:r>
              <a:rPr lang="en-US" sz="2400" dirty="0" smtClean="0"/>
              <a:t>He is deliberate, slow to making a decision, and requires proof.</a:t>
            </a:r>
            <a:endParaRPr lang="en-US" sz="2400" dirty="0"/>
          </a:p>
        </p:txBody>
      </p:sp>
      <p:grpSp>
        <p:nvGrpSpPr>
          <p:cNvPr id="12" name="Group 11"/>
          <p:cNvGrpSpPr/>
          <p:nvPr/>
        </p:nvGrpSpPr>
        <p:grpSpPr>
          <a:xfrm>
            <a:off x="0" y="0"/>
            <a:ext cx="7804141" cy="6172200"/>
            <a:chOff x="0" y="0"/>
            <a:chExt cx="7804141" cy="6172200"/>
          </a:xfrm>
        </p:grpSpPr>
        <p:grpSp>
          <p:nvGrpSpPr>
            <p:cNvPr id="11" name="Group 10"/>
            <p:cNvGrpSpPr/>
            <p:nvPr/>
          </p:nvGrpSpPr>
          <p:grpSpPr>
            <a:xfrm>
              <a:off x="0" y="0"/>
              <a:ext cx="7804141" cy="6172200"/>
              <a:chOff x="0" y="0"/>
              <a:chExt cx="7804141" cy="6172200"/>
            </a:xfrm>
          </p:grpSpPr>
          <p:pic>
            <p:nvPicPr>
              <p:cNvPr id="5" name="Picture 4" descr="FIGURE 7 NEW.jpg"/>
              <p:cNvPicPr>
                <a:picLocks noChangeAspect="1"/>
              </p:cNvPicPr>
              <p:nvPr/>
            </p:nvPicPr>
            <p:blipFill>
              <a:blip r:embed="rId3"/>
              <a:stretch>
                <a:fillRect/>
              </a:stretch>
            </p:blipFill>
            <p:spPr>
              <a:xfrm>
                <a:off x="0" y="0"/>
                <a:ext cx="7804141" cy="6172200"/>
              </a:xfrm>
              <a:prstGeom prst="rect">
                <a:avLst/>
              </a:prstGeom>
            </p:spPr>
          </p:pic>
          <p:sp>
            <p:nvSpPr>
              <p:cNvPr id="9" name="Rectangle 8"/>
              <p:cNvSpPr/>
              <p:nvPr/>
            </p:nvSpPr>
            <p:spPr>
              <a:xfrm>
                <a:off x="6543857" y="564753"/>
                <a:ext cx="1183411" cy="11074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6" descr="iStock_000006016172XSmall.jpg"/>
            <p:cNvPicPr>
              <a:picLocks noChangeAspect="1"/>
            </p:cNvPicPr>
            <p:nvPr/>
          </p:nvPicPr>
          <p:blipFill>
            <a:blip r:embed="rId4"/>
            <a:srcRect/>
            <a:stretch>
              <a:fillRect/>
            </a:stretch>
          </p:blipFill>
          <p:spPr bwMode="auto">
            <a:xfrm>
              <a:off x="6565587" y="402595"/>
              <a:ext cx="976807" cy="1260423"/>
            </a:xfrm>
            <a:prstGeom prst="rect">
              <a:avLst/>
            </a:prstGeom>
            <a:noFill/>
            <a:ln w="9525">
              <a:noFill/>
              <a:miter lim="800000"/>
              <a:headEnd/>
              <a:tailEnd/>
            </a:ln>
          </p:spPr>
        </p:pic>
      </p:grpSp>
    </p:spTree>
    <p:extLst>
      <p:ext uri="{BB962C8B-B14F-4D97-AF65-F5344CB8AC3E}">
        <p14:creationId xmlns:p14="http://schemas.microsoft.com/office/powerpoint/2010/main" val="40784165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749675" y="5721350"/>
            <a:ext cx="3473450" cy="328613"/>
          </a:xfrm>
          <a:prstGeom prst="rect">
            <a:avLst/>
          </a:prstGeom>
        </p:spPr>
        <p:txBody>
          <a:bodyPr/>
          <a:lstStyle/>
          <a:p>
            <a:r>
              <a:rPr lang="en-US" smtClean="0"/>
              <a:t> ©Spice Catalyst 2013</a:t>
            </a:r>
            <a:endParaRPr lang="en-US" dirty="0"/>
          </a:p>
        </p:txBody>
      </p:sp>
      <p:pic>
        <p:nvPicPr>
          <p:cNvPr id="5" name="Picture 4" descr="FIGURE 8 NEW.jpg"/>
          <p:cNvPicPr>
            <a:picLocks noChangeAspect="1"/>
          </p:cNvPicPr>
          <p:nvPr/>
        </p:nvPicPr>
        <p:blipFill>
          <a:blip r:embed="rId3"/>
          <a:stretch>
            <a:fillRect/>
          </a:stretch>
        </p:blipFill>
        <p:spPr>
          <a:xfrm>
            <a:off x="0" y="0"/>
            <a:ext cx="7764002" cy="6172200"/>
          </a:xfrm>
          <a:prstGeom prst="rect">
            <a:avLst/>
          </a:prstGeom>
        </p:spPr>
      </p:pic>
      <p:sp>
        <p:nvSpPr>
          <p:cNvPr id="6" name="Content Placeholder 2"/>
          <p:cNvSpPr>
            <a:spLocks noGrp="1"/>
          </p:cNvSpPr>
          <p:nvPr>
            <p:ph idx="1"/>
          </p:nvPr>
        </p:nvSpPr>
        <p:spPr>
          <a:xfrm>
            <a:off x="7912138" y="1342471"/>
            <a:ext cx="2995542" cy="4073367"/>
          </a:xfrm>
        </p:spPr>
        <p:txBody>
          <a:bodyPr/>
          <a:lstStyle/>
          <a:p>
            <a:r>
              <a:rPr lang="en-US" sz="2400" dirty="0" smtClean="0"/>
              <a:t>The “corporate radical” reflects an executive who yearns to be an “agent of change” in their company.</a:t>
            </a:r>
          </a:p>
          <a:p>
            <a:r>
              <a:rPr lang="en-US" sz="2400" dirty="0" smtClean="0"/>
              <a:t>They tend to be early adopters.</a:t>
            </a:r>
          </a:p>
          <a:p>
            <a:r>
              <a:rPr lang="en-US" sz="2400" dirty="0" smtClean="0"/>
              <a:t>They are not afraid to break away from the status quo.</a:t>
            </a:r>
          </a:p>
        </p:txBody>
      </p:sp>
    </p:spTree>
    <p:extLst>
      <p:ext uri="{BB962C8B-B14F-4D97-AF65-F5344CB8AC3E}">
        <p14:creationId xmlns:p14="http://schemas.microsoft.com/office/powerpoint/2010/main" val="24109916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C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 Training Template.potx</Template>
  <TotalTime>33039</TotalTime>
  <Words>1675</Words>
  <Application>Microsoft Macintosh PowerPoint</Application>
  <PresentationFormat>Custom</PresentationFormat>
  <Paragraphs>173</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SC Training Template</vt:lpstr>
      <vt:lpstr>Persona Template</vt:lpstr>
      <vt:lpstr>PowerPoint Presentation</vt:lpstr>
      <vt:lpstr>Persona Template – Part 1</vt:lpstr>
      <vt:lpstr>Persona Template – Part 2</vt:lpstr>
      <vt:lpstr>Persona Template – Part 3</vt:lpstr>
      <vt:lpstr>Persona Template – Part 4</vt:lpstr>
      <vt:lpstr>Persona Examples</vt:lpstr>
      <vt:lpstr>PowerPoint Presentation</vt:lpstr>
      <vt:lpstr>PowerPoint Presentation</vt:lpstr>
      <vt:lpstr>PowerPoint Presentation</vt:lpstr>
      <vt:lpstr>PowerPoint Presentation</vt:lpstr>
      <vt:lpstr>Example of a user persona</vt:lpstr>
      <vt:lpstr>For more information on personas</vt:lpstr>
    </vt:vector>
  </TitlesOfParts>
  <Manager/>
  <Company>KickStart Alliance</Company>
  <LinksUpToDate>false</LinksUpToDate>
  <SharedDoc>false</SharedDoc>
  <HyperlinkBase>http://www.kickstartall.com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 Template slides</dc:title>
  <dc:subject> </dc:subject>
  <dc:creator>Mike Gospe</dc:creator>
  <cp:keywords/>
  <dc:description> (c) KickStart Alliance, Mike Gospe 2015_x000d__x000d_It is okay to share as long as the material is properly attributed. For your internal use only. Not for resale.</dc:description>
  <cp:lastModifiedBy>Mike Gospe</cp:lastModifiedBy>
  <cp:revision>100</cp:revision>
  <cp:lastPrinted>2013-07-15T22:13:32Z</cp:lastPrinted>
  <dcterms:created xsi:type="dcterms:W3CDTF">2014-02-28T21:59:16Z</dcterms:created>
  <dcterms:modified xsi:type="dcterms:W3CDTF">2016-02-08T23:27:21Z</dcterms:modified>
  <cp:category> </cp:category>
</cp:coreProperties>
</file>